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6" r:id="rId3"/>
    <p:sldId id="323" r:id="rId4"/>
    <p:sldId id="313" r:id="rId5"/>
    <p:sldId id="325" r:id="rId6"/>
    <p:sldId id="324" r:id="rId7"/>
    <p:sldId id="314" r:id="rId8"/>
    <p:sldId id="327" r:id="rId9"/>
    <p:sldId id="326" r:id="rId10"/>
    <p:sldId id="317" r:id="rId11"/>
    <p:sldId id="293" r:id="rId12"/>
    <p:sldId id="328" r:id="rId13"/>
    <p:sldId id="318" r:id="rId14"/>
    <p:sldId id="296" r:id="rId15"/>
    <p:sldId id="297" r:id="rId16"/>
    <p:sldId id="329" r:id="rId17"/>
    <p:sldId id="319" r:id="rId18"/>
    <p:sldId id="300" r:id="rId19"/>
    <p:sldId id="301" r:id="rId20"/>
    <p:sldId id="320" r:id="rId21"/>
    <p:sldId id="330" r:id="rId22"/>
    <p:sldId id="304" r:id="rId23"/>
    <p:sldId id="305" r:id="rId24"/>
    <p:sldId id="333" r:id="rId25"/>
    <p:sldId id="332" r:id="rId26"/>
    <p:sldId id="306" r:id="rId27"/>
    <p:sldId id="307" r:id="rId28"/>
    <p:sldId id="308" r:id="rId29"/>
    <p:sldId id="310" r:id="rId30"/>
    <p:sldId id="311" r:id="rId31"/>
    <p:sldId id="322" r:id="rId32"/>
    <p:sldId id="321" r:id="rId33"/>
  </p:sldIdLst>
  <p:sldSz cx="9144000" cy="6858000" type="screen4x3"/>
  <p:notesSz cx="6735763" cy="98663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84948"/>
    <a:srgbClr val="0A2653"/>
    <a:srgbClr val="444849"/>
    <a:srgbClr val="C0C1BF"/>
    <a:srgbClr val="0092D2"/>
    <a:srgbClr val="141313"/>
    <a:srgbClr val="5A0B28"/>
    <a:srgbClr val="C84418"/>
    <a:srgbClr val="6B5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3060" autoAdjust="0"/>
  </p:normalViewPr>
  <p:slideViewPr>
    <p:cSldViewPr snapToObjects="1">
      <p:cViewPr>
        <p:scale>
          <a:sx n="90" d="100"/>
          <a:sy n="90" d="100"/>
        </p:scale>
        <p:origin x="-1608" y="-426"/>
      </p:cViewPr>
      <p:guideLst>
        <p:guide orient="horz" pos="1258"/>
        <p:guide orient="horz" pos="4074"/>
        <p:guide orient="horz" pos="272"/>
        <p:guide orient="horz" pos="2172"/>
        <p:guide orient="horz" pos="3126"/>
        <p:guide pos="1067"/>
        <p:guide pos="416"/>
        <p:guide pos="4682"/>
        <p:guide pos="2881"/>
        <p:guide pos="300"/>
        <p:guide pos="2935"/>
        <p:guide pos="29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95335F-AB2E-4093-956A-F1A077AB7AE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7078DA9-DB3A-48C6-B838-89D1EDBE777B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b="1" dirty="0" smtClean="0">
              <a:solidFill>
                <a:schemeClr val="tx2"/>
              </a:solidFill>
            </a:rPr>
            <a:t>Identifisering av risiko</a:t>
          </a:r>
          <a:endParaRPr lang="nb-NO" b="1" dirty="0">
            <a:solidFill>
              <a:schemeClr val="tx2"/>
            </a:solidFill>
          </a:endParaRPr>
        </a:p>
      </dgm:t>
    </dgm:pt>
    <dgm:pt modelId="{AE207A65-1418-4D9B-8ABB-82663F3E55FF}" type="parTrans" cxnId="{11C60B89-448E-45EC-BAFE-5955AD61FE2C}">
      <dgm:prSet/>
      <dgm:spPr/>
      <dgm:t>
        <a:bodyPr/>
        <a:lstStyle/>
        <a:p>
          <a:endParaRPr lang="nb-NO"/>
        </a:p>
      </dgm:t>
    </dgm:pt>
    <dgm:pt modelId="{DAA50349-23C8-47CF-8850-EC93066B27EE}" type="sibTrans" cxnId="{11C60B89-448E-45EC-BAFE-5955AD61FE2C}">
      <dgm:prSet/>
      <dgm:spPr/>
      <dgm:t>
        <a:bodyPr/>
        <a:lstStyle/>
        <a:p>
          <a:endParaRPr lang="nb-NO"/>
        </a:p>
      </dgm:t>
    </dgm:pt>
    <dgm:pt modelId="{DD309110-A865-4977-A092-382B6B1D3104}">
      <dgm:prSet phldrT="[Tekst]"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nb-NO" dirty="0" smtClean="0"/>
            <a:t>Hvilke hendelser kan inntreffe å påvirke måloppnåelsen negativt? </a:t>
          </a:r>
          <a:endParaRPr lang="nb-NO" dirty="0"/>
        </a:p>
      </dgm:t>
    </dgm:pt>
    <dgm:pt modelId="{F57BAF0B-AB74-43B5-BCB6-CA0D5BDCD276}" type="parTrans" cxnId="{FA8AF560-A029-4304-9B2E-BBC5D49C7BE3}">
      <dgm:prSet/>
      <dgm:spPr/>
      <dgm:t>
        <a:bodyPr/>
        <a:lstStyle/>
        <a:p>
          <a:endParaRPr lang="nb-NO"/>
        </a:p>
      </dgm:t>
    </dgm:pt>
    <dgm:pt modelId="{C689F009-F1C7-4EB5-A4D3-D90E72820CEB}" type="sibTrans" cxnId="{FA8AF560-A029-4304-9B2E-BBC5D49C7BE3}">
      <dgm:prSet/>
      <dgm:spPr/>
      <dgm:t>
        <a:bodyPr/>
        <a:lstStyle/>
        <a:p>
          <a:endParaRPr lang="nb-NO"/>
        </a:p>
      </dgm:t>
    </dgm:pt>
    <dgm:pt modelId="{446813AB-1C1D-4089-A609-9B1A4DC1D534}">
      <dgm:prSet phldrT="[Tekst]"/>
      <dgm:spPr/>
      <dgm:t>
        <a:bodyPr/>
        <a:lstStyle/>
        <a:p>
          <a:r>
            <a:rPr lang="nb-NO" b="1" dirty="0" smtClean="0">
              <a:solidFill>
                <a:srgbClr val="FFFFFF"/>
              </a:solidFill>
            </a:rPr>
            <a:t>Vurdering av risiko</a:t>
          </a:r>
          <a:endParaRPr lang="nb-NO" b="1" dirty="0">
            <a:solidFill>
              <a:srgbClr val="FFFFFF"/>
            </a:solidFill>
          </a:endParaRPr>
        </a:p>
      </dgm:t>
    </dgm:pt>
    <dgm:pt modelId="{90C16676-0C39-430F-BD6A-9D75010A6ABC}" type="parTrans" cxnId="{13C48703-778F-468F-B70A-E34AA01E4A27}">
      <dgm:prSet/>
      <dgm:spPr/>
      <dgm:t>
        <a:bodyPr/>
        <a:lstStyle/>
        <a:p>
          <a:endParaRPr lang="nb-NO"/>
        </a:p>
      </dgm:t>
    </dgm:pt>
    <dgm:pt modelId="{E2CF94D3-130B-4AAF-8DB0-90D6AA6D10FA}" type="sibTrans" cxnId="{13C48703-778F-468F-B70A-E34AA01E4A27}">
      <dgm:prSet/>
      <dgm:spPr/>
      <dgm:t>
        <a:bodyPr/>
        <a:lstStyle/>
        <a:p>
          <a:endParaRPr lang="nb-NO"/>
        </a:p>
      </dgm:t>
    </dgm:pt>
    <dgm:pt modelId="{D34C36EE-ECDC-4132-966B-2A5B9EDFBFC9}">
      <dgm:prSet phldrT="[Tekst]"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nb-NO" dirty="0" smtClean="0"/>
            <a:t>Felles forståelse av risiko (tidshorisont, skalaer for sannsynlighet og konsekvens)</a:t>
          </a:r>
          <a:endParaRPr lang="nb-NO" dirty="0"/>
        </a:p>
      </dgm:t>
    </dgm:pt>
    <dgm:pt modelId="{58B2CC70-96B8-42C1-89B5-0BB0309918EF}" type="parTrans" cxnId="{B30F28EE-DBA7-48E3-AF09-8A87EBC43C44}">
      <dgm:prSet/>
      <dgm:spPr/>
      <dgm:t>
        <a:bodyPr/>
        <a:lstStyle/>
        <a:p>
          <a:endParaRPr lang="nb-NO"/>
        </a:p>
      </dgm:t>
    </dgm:pt>
    <dgm:pt modelId="{C83C272E-D61E-4D8B-A607-C2F8B9152A38}" type="sibTrans" cxnId="{B30F28EE-DBA7-48E3-AF09-8A87EBC43C44}">
      <dgm:prSet/>
      <dgm:spPr/>
      <dgm:t>
        <a:bodyPr/>
        <a:lstStyle/>
        <a:p>
          <a:endParaRPr lang="nb-NO"/>
        </a:p>
      </dgm:t>
    </dgm:pt>
    <dgm:pt modelId="{30AA5E64-D0FD-44E3-B65F-E9D0499484EA}">
      <dgm:prSet phldrT="[Tekst]"/>
      <dgm:spPr/>
      <dgm:t>
        <a:bodyPr/>
        <a:lstStyle/>
        <a:p>
          <a:r>
            <a:rPr lang="nb-NO" b="1" dirty="0" smtClean="0">
              <a:solidFill>
                <a:srgbClr val="FFFFFF"/>
              </a:solidFill>
            </a:rPr>
            <a:t>Evaluering og prioritering av  resultater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</a:r>
          <a:endParaRPr lang="nb-NO" b="1" dirty="0">
            <a:solidFill>
              <a:srgbClr val="FFFFFF"/>
            </a:solidFill>
          </a:endParaRPr>
        </a:p>
      </dgm:t>
    </dgm:pt>
    <dgm:pt modelId="{22692D4C-E63F-431A-99CF-AF15D0148C4A}" type="parTrans" cxnId="{4E738AE0-8127-44E4-B9C9-4100F68147B2}">
      <dgm:prSet/>
      <dgm:spPr/>
      <dgm:t>
        <a:bodyPr/>
        <a:lstStyle/>
        <a:p>
          <a:endParaRPr lang="nb-NO"/>
        </a:p>
      </dgm:t>
    </dgm:pt>
    <dgm:pt modelId="{82224CE8-C3FB-42F3-8042-B2F40D7D5342}" type="sibTrans" cxnId="{4E738AE0-8127-44E4-B9C9-4100F68147B2}">
      <dgm:prSet/>
      <dgm:spPr/>
      <dgm:t>
        <a:bodyPr/>
        <a:lstStyle/>
        <a:p>
          <a:endParaRPr lang="nb-NO"/>
        </a:p>
      </dgm:t>
    </dgm:pt>
    <dgm:pt modelId="{CCC77D60-4A34-4D2A-92AA-EE6FB2E114B3}">
      <dgm:prSet phldrT="[Tekst]"/>
      <dgm:spPr>
        <a:solidFill>
          <a:schemeClr val="accent1"/>
        </a:solidFill>
      </dgm:spPr>
      <dgm:t>
        <a:bodyPr/>
        <a:lstStyle/>
        <a:p>
          <a:r>
            <a:rPr lang="nb-NO" b="1" dirty="0" smtClean="0">
              <a:solidFill>
                <a:srgbClr val="FFFFFF"/>
              </a:solidFill>
            </a:rPr>
            <a:t>Utvikling av tiltak og handlingsplan</a:t>
          </a:r>
          <a:endParaRPr lang="nb-NO" b="1" dirty="0">
            <a:solidFill>
              <a:srgbClr val="FFFFFF"/>
            </a:solidFill>
          </a:endParaRPr>
        </a:p>
      </dgm:t>
    </dgm:pt>
    <dgm:pt modelId="{0F756F0E-A126-4DEC-BF92-0EDB0007FECE}" type="parTrans" cxnId="{5DF5B779-1B63-4011-B785-367A11A977A2}">
      <dgm:prSet/>
      <dgm:spPr/>
      <dgm:t>
        <a:bodyPr/>
        <a:lstStyle/>
        <a:p>
          <a:endParaRPr lang="nb-NO"/>
        </a:p>
      </dgm:t>
    </dgm:pt>
    <dgm:pt modelId="{B71F0639-AC3A-4D3C-9AD7-CDB9F991A986}" type="sibTrans" cxnId="{5DF5B779-1B63-4011-B785-367A11A977A2}">
      <dgm:prSet/>
      <dgm:spPr/>
      <dgm:t>
        <a:bodyPr/>
        <a:lstStyle/>
        <a:p>
          <a:endParaRPr lang="nb-NO"/>
        </a:p>
      </dgm:t>
    </dgm:pt>
    <dgm:pt modelId="{5FBB6F46-88EE-4C18-BFB4-7DEBA732DD8F}">
      <dgm:prSet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nb-NO" dirty="0" smtClean="0"/>
            <a:t>Har vi for mange kritiske risikoer?</a:t>
          </a:r>
          <a:endParaRPr lang="nb-NO" dirty="0"/>
        </a:p>
      </dgm:t>
    </dgm:pt>
    <dgm:pt modelId="{79C2A931-A1AD-4890-8AE7-77494BB22441}" type="parTrans" cxnId="{43FB9FE2-521D-4130-A2C4-B6C5E2A1A6AA}">
      <dgm:prSet/>
      <dgm:spPr/>
      <dgm:t>
        <a:bodyPr/>
        <a:lstStyle/>
        <a:p>
          <a:endParaRPr lang="nb-NO"/>
        </a:p>
      </dgm:t>
    </dgm:pt>
    <dgm:pt modelId="{E40710C2-5939-442C-B2C3-CD0148D66F16}" type="sibTrans" cxnId="{43FB9FE2-521D-4130-A2C4-B6C5E2A1A6AA}">
      <dgm:prSet/>
      <dgm:spPr/>
      <dgm:t>
        <a:bodyPr/>
        <a:lstStyle/>
        <a:p>
          <a:endParaRPr lang="nb-NO"/>
        </a:p>
      </dgm:t>
    </dgm:pt>
    <dgm:pt modelId="{5FE61F44-C375-4182-B4B2-E8425C6E9BB3}">
      <dgm:prSet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nb-NO" dirty="0" smtClean="0"/>
            <a:t>Er vi enige om bildet/fordelingen (risikokartet)? Er risikoene riktig prioritert i forhold til hverandre?</a:t>
          </a:r>
          <a:endParaRPr lang="nb-NO" dirty="0"/>
        </a:p>
      </dgm:t>
    </dgm:pt>
    <dgm:pt modelId="{0110ECBF-2FF1-47A1-9C74-DB9C5D529A6C}" type="parTrans" cxnId="{1C303F9C-B3D8-44FC-9144-33A17D23F746}">
      <dgm:prSet/>
      <dgm:spPr/>
      <dgm:t>
        <a:bodyPr/>
        <a:lstStyle/>
        <a:p>
          <a:endParaRPr lang="nb-NO"/>
        </a:p>
      </dgm:t>
    </dgm:pt>
    <dgm:pt modelId="{C47E4AB0-84AD-4FAC-898F-0AE3A2812CA3}" type="sibTrans" cxnId="{1C303F9C-B3D8-44FC-9144-33A17D23F746}">
      <dgm:prSet/>
      <dgm:spPr/>
      <dgm:t>
        <a:bodyPr/>
        <a:lstStyle/>
        <a:p>
          <a:endParaRPr lang="nb-NO"/>
        </a:p>
      </dgm:t>
    </dgm:pt>
    <dgm:pt modelId="{10167DFD-B193-4A74-8160-76C64FDD44A1}">
      <dgm:prSet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nb-NO" dirty="0" smtClean="0"/>
            <a:t>Utvikling av tiltak (identifisere, vurdere og prioritere, beslutte)</a:t>
          </a:r>
          <a:endParaRPr lang="nb-NO" dirty="0"/>
        </a:p>
      </dgm:t>
    </dgm:pt>
    <dgm:pt modelId="{2BA28234-E318-4BBA-86AD-E8D15ECC05C6}" type="parTrans" cxnId="{984730EA-E20F-4745-82FF-C693735B0880}">
      <dgm:prSet/>
      <dgm:spPr/>
      <dgm:t>
        <a:bodyPr/>
        <a:lstStyle/>
        <a:p>
          <a:endParaRPr lang="nb-NO"/>
        </a:p>
      </dgm:t>
    </dgm:pt>
    <dgm:pt modelId="{56446826-01E8-476F-992C-567F265737F8}" type="sibTrans" cxnId="{984730EA-E20F-4745-82FF-C693735B0880}">
      <dgm:prSet/>
      <dgm:spPr/>
      <dgm:t>
        <a:bodyPr/>
        <a:lstStyle/>
        <a:p>
          <a:endParaRPr lang="nb-NO"/>
        </a:p>
      </dgm:t>
    </dgm:pt>
    <dgm:pt modelId="{4C24A1CD-E8AE-45A6-81C1-C33E8F9ED2E5}">
      <dgm:prSet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nb-NO" dirty="0" smtClean="0"/>
            <a:t>Handlingsplan (hva? hvem? når?)</a:t>
          </a:r>
          <a:endParaRPr lang="nb-NO" dirty="0"/>
        </a:p>
      </dgm:t>
    </dgm:pt>
    <dgm:pt modelId="{AC2E87EA-81FB-4876-A0F4-0F141AA6847F}" type="parTrans" cxnId="{52167E99-AB9F-4640-BD12-AF3A7D88E117}">
      <dgm:prSet/>
      <dgm:spPr/>
      <dgm:t>
        <a:bodyPr/>
        <a:lstStyle/>
        <a:p>
          <a:endParaRPr lang="nb-NO"/>
        </a:p>
      </dgm:t>
    </dgm:pt>
    <dgm:pt modelId="{4E37AD4C-4452-40F9-AAFD-81869E03C120}" type="sibTrans" cxnId="{52167E99-AB9F-4640-BD12-AF3A7D88E117}">
      <dgm:prSet/>
      <dgm:spPr/>
      <dgm:t>
        <a:bodyPr/>
        <a:lstStyle/>
        <a:p>
          <a:endParaRPr lang="nb-NO"/>
        </a:p>
      </dgm:t>
    </dgm:pt>
    <dgm:pt modelId="{CB8E3E2D-6BE7-4FEC-BC6C-9337EEECC0E7}">
      <dgm:prSet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nb-NO" dirty="0" smtClean="0"/>
            <a:t>Oppfølging og rapportering på handlingsplan (hvem ? Når? Hvor?)</a:t>
          </a:r>
          <a:endParaRPr lang="nb-NO" dirty="0"/>
        </a:p>
      </dgm:t>
    </dgm:pt>
    <dgm:pt modelId="{4C488E0E-47C6-4439-8A2D-815C67A6608A}" type="parTrans" cxnId="{BADF8405-ED91-43C8-AE72-F513CB7EC0E9}">
      <dgm:prSet/>
      <dgm:spPr/>
      <dgm:t>
        <a:bodyPr/>
        <a:lstStyle/>
        <a:p>
          <a:endParaRPr lang="nb-NO"/>
        </a:p>
      </dgm:t>
    </dgm:pt>
    <dgm:pt modelId="{51D63004-5DD2-4B89-879E-2619D4889D3D}" type="sibTrans" cxnId="{BADF8405-ED91-43C8-AE72-F513CB7EC0E9}">
      <dgm:prSet/>
      <dgm:spPr/>
      <dgm:t>
        <a:bodyPr/>
        <a:lstStyle/>
        <a:p>
          <a:endParaRPr lang="nb-NO"/>
        </a:p>
      </dgm:t>
    </dgm:pt>
    <dgm:pt modelId="{AEDE8DE1-CB6B-40DE-8EA2-0FB48966B30A}">
      <dgm:prSet phldrT="[Tekst]"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endParaRPr lang="nb-NO" dirty="0"/>
        </a:p>
      </dgm:t>
    </dgm:pt>
    <dgm:pt modelId="{647CD1E6-EDC3-4835-9E97-8C5E297BB5A0}" type="parTrans" cxnId="{6B30425A-0123-4B87-A039-9599ED94795D}">
      <dgm:prSet/>
      <dgm:spPr/>
      <dgm:t>
        <a:bodyPr/>
        <a:lstStyle/>
        <a:p>
          <a:endParaRPr lang="nb-NO"/>
        </a:p>
      </dgm:t>
    </dgm:pt>
    <dgm:pt modelId="{3CF205A4-D3C6-47A1-B7DC-42283CF8CE6B}" type="sibTrans" cxnId="{6B30425A-0123-4B87-A039-9599ED94795D}">
      <dgm:prSet/>
      <dgm:spPr/>
      <dgm:t>
        <a:bodyPr/>
        <a:lstStyle/>
        <a:p>
          <a:endParaRPr lang="nb-NO"/>
        </a:p>
      </dgm:t>
    </dgm:pt>
    <dgm:pt modelId="{49291E2E-FADD-4DAF-AFB6-1516510AB9C9}">
      <dgm:prSet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nb-NO" dirty="0" smtClean="0"/>
            <a:t>Sorte </a:t>
          </a:r>
          <a:r>
            <a:rPr lang="nb-NO" dirty="0" smtClean="0"/>
            <a:t>svaner (dvs. risikoer med lav/svært lav sannsynlighet og høy/svært høy konsekvens)? Hvordan håndtere (overvåke, finnes tiltak..)? </a:t>
          </a:r>
          <a:endParaRPr lang="nb-NO" dirty="0"/>
        </a:p>
      </dgm:t>
    </dgm:pt>
    <dgm:pt modelId="{1012D493-660B-4154-BC43-ECA3859461E5}" type="parTrans" cxnId="{07597BE5-F67B-43D6-88CA-C0A7B0FCD0BD}">
      <dgm:prSet/>
      <dgm:spPr/>
      <dgm:t>
        <a:bodyPr/>
        <a:lstStyle/>
        <a:p>
          <a:endParaRPr lang="nb-NO"/>
        </a:p>
      </dgm:t>
    </dgm:pt>
    <dgm:pt modelId="{1992CDF6-4B7A-4BAD-AD57-61ED394A1A1B}" type="sibTrans" cxnId="{07597BE5-F67B-43D6-88CA-C0A7B0FCD0BD}">
      <dgm:prSet/>
      <dgm:spPr/>
      <dgm:t>
        <a:bodyPr/>
        <a:lstStyle/>
        <a:p>
          <a:endParaRPr lang="nb-NO"/>
        </a:p>
      </dgm:t>
    </dgm:pt>
    <dgm:pt modelId="{3D045BFB-51BF-4ED0-9D5B-13BE599E2228}">
      <dgm:prSet phldrT="[Tekst]"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nb-NO" dirty="0" smtClean="0"/>
            <a:t>Hvilke forutsetninger må være til stede for å nå målene ?(KSF)?</a:t>
          </a:r>
          <a:endParaRPr lang="nb-NO" dirty="0"/>
        </a:p>
      </dgm:t>
    </dgm:pt>
    <dgm:pt modelId="{6E82E85F-A7BE-47C1-B114-4F7C3B619FE0}" type="parTrans" cxnId="{72864CE3-96BD-494D-82F8-0E6C31AF85FD}">
      <dgm:prSet/>
      <dgm:spPr/>
      <dgm:t>
        <a:bodyPr/>
        <a:lstStyle/>
        <a:p>
          <a:endParaRPr lang="nb-NO"/>
        </a:p>
      </dgm:t>
    </dgm:pt>
    <dgm:pt modelId="{528C831B-F888-43BA-A89B-9F55C189FEE1}" type="sibTrans" cxnId="{72864CE3-96BD-494D-82F8-0E6C31AF85FD}">
      <dgm:prSet/>
      <dgm:spPr/>
      <dgm:t>
        <a:bodyPr/>
        <a:lstStyle/>
        <a:p>
          <a:endParaRPr lang="nb-NO"/>
        </a:p>
      </dgm:t>
    </dgm:pt>
    <dgm:pt modelId="{A1EBDB66-B267-4548-903E-1AD0C431FE7A}" type="pres">
      <dgm:prSet presAssocID="{5B95335F-AB2E-4093-956A-F1A077AB7A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FD162B3-0AE6-4B10-BCE7-F592607B3585}" type="pres">
      <dgm:prSet presAssocID="{A7078DA9-DB3A-48C6-B838-89D1EDBE777B}" presName="composite" presStyleCnt="0"/>
      <dgm:spPr/>
    </dgm:pt>
    <dgm:pt modelId="{E44A31D9-D470-4735-8A37-CC13ADA15547}" type="pres">
      <dgm:prSet presAssocID="{A7078DA9-DB3A-48C6-B838-89D1EDBE777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90DD8BC-5272-4A45-858E-0C48B4BBC200}" type="pres">
      <dgm:prSet presAssocID="{A7078DA9-DB3A-48C6-B838-89D1EDBE777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F3827A1-75B4-46A6-928C-5D979568C895}" type="pres">
      <dgm:prSet presAssocID="{DAA50349-23C8-47CF-8850-EC93066B27EE}" presName="sp" presStyleCnt="0"/>
      <dgm:spPr/>
    </dgm:pt>
    <dgm:pt modelId="{24BEA93D-D9DF-4235-9285-958C48C0FDC9}" type="pres">
      <dgm:prSet presAssocID="{446813AB-1C1D-4089-A609-9B1A4DC1D534}" presName="composite" presStyleCnt="0"/>
      <dgm:spPr/>
    </dgm:pt>
    <dgm:pt modelId="{1E9EE2E5-C224-45AE-B046-44C4A69B6FB0}" type="pres">
      <dgm:prSet presAssocID="{446813AB-1C1D-4089-A609-9B1A4DC1D53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725A1C1-06AA-4A07-B082-1A6E5298BCFE}" type="pres">
      <dgm:prSet presAssocID="{446813AB-1C1D-4089-A609-9B1A4DC1D53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6ECE6E7-C737-45D4-82EA-2B9876CE7011}" type="pres">
      <dgm:prSet presAssocID="{E2CF94D3-130B-4AAF-8DB0-90D6AA6D10FA}" presName="sp" presStyleCnt="0"/>
      <dgm:spPr/>
    </dgm:pt>
    <dgm:pt modelId="{EE32FC50-DE05-469F-8D8F-C67164B011BF}" type="pres">
      <dgm:prSet presAssocID="{30AA5E64-D0FD-44E3-B65F-E9D0499484EA}" presName="composite" presStyleCnt="0"/>
      <dgm:spPr/>
    </dgm:pt>
    <dgm:pt modelId="{31EA881D-65EF-47BA-B3DF-89B0AA3C3DBC}" type="pres">
      <dgm:prSet presAssocID="{30AA5E64-D0FD-44E3-B65F-E9D0499484EA}" presName="parentText" presStyleLbl="alignNode1" presStyleIdx="2" presStyleCnt="4" custLinFactNeighborX="-11150" custLinFactNeighborY="-121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C6EBA1A-9D80-438B-8986-EB268BDBD829}" type="pres">
      <dgm:prSet presAssocID="{30AA5E64-D0FD-44E3-B65F-E9D0499484E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C695B99-5407-4226-B1B6-244F8A4E502B}" type="pres">
      <dgm:prSet presAssocID="{82224CE8-C3FB-42F3-8042-B2F40D7D5342}" presName="sp" presStyleCnt="0"/>
      <dgm:spPr/>
    </dgm:pt>
    <dgm:pt modelId="{0177D7F3-9823-4FD8-ACBD-D9D2295EE3B7}" type="pres">
      <dgm:prSet presAssocID="{CCC77D60-4A34-4D2A-92AA-EE6FB2E114B3}" presName="composite" presStyleCnt="0"/>
      <dgm:spPr/>
    </dgm:pt>
    <dgm:pt modelId="{169DF162-2D31-4268-BE6E-7ED17CF11138}" type="pres">
      <dgm:prSet presAssocID="{CCC77D60-4A34-4D2A-92AA-EE6FB2E114B3}" presName="parentText" presStyleLbl="alignNode1" presStyleIdx="3" presStyleCnt="4" custLinFactNeighborX="-11150" custLinFactNeighborY="-121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296701C-DFDD-45F1-9676-5DB4566A31A4}" type="pres">
      <dgm:prSet presAssocID="{CCC77D60-4A34-4D2A-92AA-EE6FB2E114B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72864CE3-96BD-494D-82F8-0E6C31AF85FD}" srcId="{A7078DA9-DB3A-48C6-B838-89D1EDBE777B}" destId="{3D045BFB-51BF-4ED0-9D5B-13BE599E2228}" srcOrd="1" destOrd="0" parTransId="{6E82E85F-A7BE-47C1-B114-4F7C3B619FE0}" sibTransId="{528C831B-F888-43BA-A89B-9F55C189FEE1}"/>
    <dgm:cxn modelId="{BD280426-5807-4D86-9DEA-FEE57CB9F0DD}" type="presOf" srcId="{446813AB-1C1D-4089-A609-9B1A4DC1D534}" destId="{1E9EE2E5-C224-45AE-B046-44C4A69B6FB0}" srcOrd="0" destOrd="0" presId="urn:microsoft.com/office/officeart/2005/8/layout/chevron2"/>
    <dgm:cxn modelId="{25E708E6-284B-49D6-81DE-9FCB3DDBD721}" type="presOf" srcId="{AEDE8DE1-CB6B-40DE-8EA2-0FB48966B30A}" destId="{690DD8BC-5272-4A45-858E-0C48B4BBC200}" srcOrd="0" destOrd="0" presId="urn:microsoft.com/office/officeart/2005/8/layout/chevron2"/>
    <dgm:cxn modelId="{A4E68966-7D0A-46AE-92C8-5D44880193AC}" type="presOf" srcId="{3D045BFB-51BF-4ED0-9D5B-13BE599E2228}" destId="{690DD8BC-5272-4A45-858E-0C48B4BBC200}" srcOrd="0" destOrd="1" presId="urn:microsoft.com/office/officeart/2005/8/layout/chevron2"/>
    <dgm:cxn modelId="{C08FC30D-A96B-4D34-9E7A-12D2212A6C83}" type="presOf" srcId="{30AA5E64-D0FD-44E3-B65F-E9D0499484EA}" destId="{31EA881D-65EF-47BA-B3DF-89B0AA3C3DBC}" srcOrd="0" destOrd="0" presId="urn:microsoft.com/office/officeart/2005/8/layout/chevron2"/>
    <dgm:cxn modelId="{07597BE5-F67B-43D6-88CA-C0A7B0FCD0BD}" srcId="{30AA5E64-D0FD-44E3-B65F-E9D0499484EA}" destId="{49291E2E-FADD-4DAF-AFB6-1516510AB9C9}" srcOrd="2" destOrd="0" parTransId="{1012D493-660B-4154-BC43-ECA3859461E5}" sibTransId="{1992CDF6-4B7A-4BAD-AD57-61ED394A1A1B}"/>
    <dgm:cxn modelId="{1C303F9C-B3D8-44FC-9144-33A17D23F746}" srcId="{30AA5E64-D0FD-44E3-B65F-E9D0499484EA}" destId="{5FE61F44-C375-4182-B4B2-E8425C6E9BB3}" srcOrd="1" destOrd="0" parTransId="{0110ECBF-2FF1-47A1-9C74-DB9C5D529A6C}" sibTransId="{C47E4AB0-84AD-4FAC-898F-0AE3A2812CA3}"/>
    <dgm:cxn modelId="{29AA02F1-032E-4D05-9659-7AC843ED6650}" type="presOf" srcId="{CCC77D60-4A34-4D2A-92AA-EE6FB2E114B3}" destId="{169DF162-2D31-4268-BE6E-7ED17CF11138}" srcOrd="0" destOrd="0" presId="urn:microsoft.com/office/officeart/2005/8/layout/chevron2"/>
    <dgm:cxn modelId="{2DC76C79-A3A6-48D2-A7D3-D88721B89571}" type="presOf" srcId="{D34C36EE-ECDC-4132-966B-2A5B9EDFBFC9}" destId="{9725A1C1-06AA-4A07-B082-1A6E5298BCFE}" srcOrd="0" destOrd="0" presId="urn:microsoft.com/office/officeart/2005/8/layout/chevron2"/>
    <dgm:cxn modelId="{25306776-047F-459E-8929-95F7596CBC9C}" type="presOf" srcId="{5FBB6F46-88EE-4C18-BFB4-7DEBA732DD8F}" destId="{AC6EBA1A-9D80-438B-8986-EB268BDBD829}" srcOrd="0" destOrd="0" presId="urn:microsoft.com/office/officeart/2005/8/layout/chevron2"/>
    <dgm:cxn modelId="{95CCC14D-2053-4453-829F-ACAA66926BD4}" type="presOf" srcId="{CB8E3E2D-6BE7-4FEC-BC6C-9337EEECC0E7}" destId="{3296701C-DFDD-45F1-9676-5DB4566A31A4}" srcOrd="0" destOrd="2" presId="urn:microsoft.com/office/officeart/2005/8/layout/chevron2"/>
    <dgm:cxn modelId="{4E738AE0-8127-44E4-B9C9-4100F68147B2}" srcId="{5B95335F-AB2E-4093-956A-F1A077AB7AEC}" destId="{30AA5E64-D0FD-44E3-B65F-E9D0499484EA}" srcOrd="2" destOrd="0" parTransId="{22692D4C-E63F-431A-99CF-AF15D0148C4A}" sibTransId="{82224CE8-C3FB-42F3-8042-B2F40D7D5342}"/>
    <dgm:cxn modelId="{BADF8405-ED91-43C8-AE72-F513CB7EC0E9}" srcId="{CCC77D60-4A34-4D2A-92AA-EE6FB2E114B3}" destId="{CB8E3E2D-6BE7-4FEC-BC6C-9337EEECC0E7}" srcOrd="2" destOrd="0" parTransId="{4C488E0E-47C6-4439-8A2D-815C67A6608A}" sibTransId="{51D63004-5DD2-4B89-879E-2619D4889D3D}"/>
    <dgm:cxn modelId="{52167E99-AB9F-4640-BD12-AF3A7D88E117}" srcId="{CCC77D60-4A34-4D2A-92AA-EE6FB2E114B3}" destId="{4C24A1CD-E8AE-45A6-81C1-C33E8F9ED2E5}" srcOrd="1" destOrd="0" parTransId="{AC2E87EA-81FB-4876-A0F4-0F141AA6847F}" sibTransId="{4E37AD4C-4452-40F9-AAFD-81869E03C120}"/>
    <dgm:cxn modelId="{75CA1838-353E-45E1-8EEE-6E6D9165EA91}" type="presOf" srcId="{5FE61F44-C375-4182-B4B2-E8425C6E9BB3}" destId="{AC6EBA1A-9D80-438B-8986-EB268BDBD829}" srcOrd="0" destOrd="1" presId="urn:microsoft.com/office/officeart/2005/8/layout/chevron2"/>
    <dgm:cxn modelId="{B30F28EE-DBA7-48E3-AF09-8A87EBC43C44}" srcId="{446813AB-1C1D-4089-A609-9B1A4DC1D534}" destId="{D34C36EE-ECDC-4132-966B-2A5B9EDFBFC9}" srcOrd="0" destOrd="0" parTransId="{58B2CC70-96B8-42C1-89B5-0BB0309918EF}" sibTransId="{C83C272E-D61E-4D8B-A607-C2F8B9152A38}"/>
    <dgm:cxn modelId="{984730EA-E20F-4745-82FF-C693735B0880}" srcId="{CCC77D60-4A34-4D2A-92AA-EE6FB2E114B3}" destId="{10167DFD-B193-4A74-8160-76C64FDD44A1}" srcOrd="0" destOrd="0" parTransId="{2BA28234-E318-4BBA-86AD-E8D15ECC05C6}" sibTransId="{56446826-01E8-476F-992C-567F265737F8}"/>
    <dgm:cxn modelId="{13C48703-778F-468F-B70A-E34AA01E4A27}" srcId="{5B95335F-AB2E-4093-956A-F1A077AB7AEC}" destId="{446813AB-1C1D-4089-A609-9B1A4DC1D534}" srcOrd="1" destOrd="0" parTransId="{90C16676-0C39-430F-BD6A-9D75010A6ABC}" sibTransId="{E2CF94D3-130B-4AAF-8DB0-90D6AA6D10FA}"/>
    <dgm:cxn modelId="{72082653-38F2-4C5D-868E-BE2D51762A42}" type="presOf" srcId="{DD309110-A865-4977-A092-382B6B1D3104}" destId="{690DD8BC-5272-4A45-858E-0C48B4BBC200}" srcOrd="0" destOrd="2" presId="urn:microsoft.com/office/officeart/2005/8/layout/chevron2"/>
    <dgm:cxn modelId="{6B30425A-0123-4B87-A039-9599ED94795D}" srcId="{A7078DA9-DB3A-48C6-B838-89D1EDBE777B}" destId="{AEDE8DE1-CB6B-40DE-8EA2-0FB48966B30A}" srcOrd="0" destOrd="0" parTransId="{647CD1E6-EDC3-4835-9E97-8C5E297BB5A0}" sibTransId="{3CF205A4-D3C6-47A1-B7DC-42283CF8CE6B}"/>
    <dgm:cxn modelId="{41EAFC4F-3C77-41EC-9686-F1CE6AB1F7F8}" type="presOf" srcId="{A7078DA9-DB3A-48C6-B838-89D1EDBE777B}" destId="{E44A31D9-D470-4735-8A37-CC13ADA15547}" srcOrd="0" destOrd="0" presId="urn:microsoft.com/office/officeart/2005/8/layout/chevron2"/>
    <dgm:cxn modelId="{85157FA3-38AC-45E7-A77A-83D27D50DFB1}" type="presOf" srcId="{5B95335F-AB2E-4093-956A-F1A077AB7AEC}" destId="{A1EBDB66-B267-4548-903E-1AD0C431FE7A}" srcOrd="0" destOrd="0" presId="urn:microsoft.com/office/officeart/2005/8/layout/chevron2"/>
    <dgm:cxn modelId="{FA8AF560-A029-4304-9B2E-BBC5D49C7BE3}" srcId="{A7078DA9-DB3A-48C6-B838-89D1EDBE777B}" destId="{DD309110-A865-4977-A092-382B6B1D3104}" srcOrd="2" destOrd="0" parTransId="{F57BAF0B-AB74-43B5-BCB6-CA0D5BDCD276}" sibTransId="{C689F009-F1C7-4EB5-A4D3-D90E72820CEB}"/>
    <dgm:cxn modelId="{43FB9FE2-521D-4130-A2C4-B6C5E2A1A6AA}" srcId="{30AA5E64-D0FD-44E3-B65F-E9D0499484EA}" destId="{5FBB6F46-88EE-4C18-BFB4-7DEBA732DD8F}" srcOrd="0" destOrd="0" parTransId="{79C2A931-A1AD-4890-8AE7-77494BB22441}" sibTransId="{E40710C2-5939-442C-B2C3-CD0148D66F16}"/>
    <dgm:cxn modelId="{78CDC7B9-ECE7-4B12-86F6-5EDD112F45E6}" type="presOf" srcId="{10167DFD-B193-4A74-8160-76C64FDD44A1}" destId="{3296701C-DFDD-45F1-9676-5DB4566A31A4}" srcOrd="0" destOrd="0" presId="urn:microsoft.com/office/officeart/2005/8/layout/chevron2"/>
    <dgm:cxn modelId="{C1A48885-E4A6-4E69-AA31-388B8526A0B5}" type="presOf" srcId="{49291E2E-FADD-4DAF-AFB6-1516510AB9C9}" destId="{AC6EBA1A-9D80-438B-8986-EB268BDBD829}" srcOrd="0" destOrd="2" presId="urn:microsoft.com/office/officeart/2005/8/layout/chevron2"/>
    <dgm:cxn modelId="{11C60B89-448E-45EC-BAFE-5955AD61FE2C}" srcId="{5B95335F-AB2E-4093-956A-F1A077AB7AEC}" destId="{A7078DA9-DB3A-48C6-B838-89D1EDBE777B}" srcOrd="0" destOrd="0" parTransId="{AE207A65-1418-4D9B-8ABB-82663F3E55FF}" sibTransId="{DAA50349-23C8-47CF-8850-EC93066B27EE}"/>
    <dgm:cxn modelId="{5DF5B779-1B63-4011-B785-367A11A977A2}" srcId="{5B95335F-AB2E-4093-956A-F1A077AB7AEC}" destId="{CCC77D60-4A34-4D2A-92AA-EE6FB2E114B3}" srcOrd="3" destOrd="0" parTransId="{0F756F0E-A126-4DEC-BF92-0EDB0007FECE}" sibTransId="{B71F0639-AC3A-4D3C-9AD7-CDB9F991A986}"/>
    <dgm:cxn modelId="{5463F913-54BE-4671-B782-8EDA9EBF1381}" type="presOf" srcId="{4C24A1CD-E8AE-45A6-81C1-C33E8F9ED2E5}" destId="{3296701C-DFDD-45F1-9676-5DB4566A31A4}" srcOrd="0" destOrd="1" presId="urn:microsoft.com/office/officeart/2005/8/layout/chevron2"/>
    <dgm:cxn modelId="{5D968A74-7BEA-4D25-8A43-BDC83300782D}" type="presParOf" srcId="{A1EBDB66-B267-4548-903E-1AD0C431FE7A}" destId="{1FD162B3-0AE6-4B10-BCE7-F592607B3585}" srcOrd="0" destOrd="0" presId="urn:microsoft.com/office/officeart/2005/8/layout/chevron2"/>
    <dgm:cxn modelId="{0B04E6B0-ECF4-4E59-AB2B-B47364F8B9B9}" type="presParOf" srcId="{1FD162B3-0AE6-4B10-BCE7-F592607B3585}" destId="{E44A31D9-D470-4735-8A37-CC13ADA15547}" srcOrd="0" destOrd="0" presId="urn:microsoft.com/office/officeart/2005/8/layout/chevron2"/>
    <dgm:cxn modelId="{96836AE4-D937-4C96-ACE3-48ADF646353A}" type="presParOf" srcId="{1FD162B3-0AE6-4B10-BCE7-F592607B3585}" destId="{690DD8BC-5272-4A45-858E-0C48B4BBC200}" srcOrd="1" destOrd="0" presId="urn:microsoft.com/office/officeart/2005/8/layout/chevron2"/>
    <dgm:cxn modelId="{CFBBBD08-F371-445B-8F73-58C18865CF0F}" type="presParOf" srcId="{A1EBDB66-B267-4548-903E-1AD0C431FE7A}" destId="{3F3827A1-75B4-46A6-928C-5D979568C895}" srcOrd="1" destOrd="0" presId="urn:microsoft.com/office/officeart/2005/8/layout/chevron2"/>
    <dgm:cxn modelId="{24A8A37D-91E0-4883-826F-3620D82513E1}" type="presParOf" srcId="{A1EBDB66-B267-4548-903E-1AD0C431FE7A}" destId="{24BEA93D-D9DF-4235-9285-958C48C0FDC9}" srcOrd="2" destOrd="0" presId="urn:microsoft.com/office/officeart/2005/8/layout/chevron2"/>
    <dgm:cxn modelId="{A7A853E1-9BDB-4E5C-8625-F4FC5C9EBB8E}" type="presParOf" srcId="{24BEA93D-D9DF-4235-9285-958C48C0FDC9}" destId="{1E9EE2E5-C224-45AE-B046-44C4A69B6FB0}" srcOrd="0" destOrd="0" presId="urn:microsoft.com/office/officeart/2005/8/layout/chevron2"/>
    <dgm:cxn modelId="{4B5F0669-1E73-4D3E-BE54-5B0CA7ED79C5}" type="presParOf" srcId="{24BEA93D-D9DF-4235-9285-958C48C0FDC9}" destId="{9725A1C1-06AA-4A07-B082-1A6E5298BCFE}" srcOrd="1" destOrd="0" presId="urn:microsoft.com/office/officeart/2005/8/layout/chevron2"/>
    <dgm:cxn modelId="{1016EA05-5164-4FBF-AF40-A7AC724859E8}" type="presParOf" srcId="{A1EBDB66-B267-4548-903E-1AD0C431FE7A}" destId="{86ECE6E7-C737-45D4-82EA-2B9876CE7011}" srcOrd="3" destOrd="0" presId="urn:microsoft.com/office/officeart/2005/8/layout/chevron2"/>
    <dgm:cxn modelId="{C002E627-4221-4AD8-80D5-DC405C11C80A}" type="presParOf" srcId="{A1EBDB66-B267-4548-903E-1AD0C431FE7A}" destId="{EE32FC50-DE05-469F-8D8F-C67164B011BF}" srcOrd="4" destOrd="0" presId="urn:microsoft.com/office/officeart/2005/8/layout/chevron2"/>
    <dgm:cxn modelId="{69A614D8-85F8-44DD-B189-2DDCB6016AEE}" type="presParOf" srcId="{EE32FC50-DE05-469F-8D8F-C67164B011BF}" destId="{31EA881D-65EF-47BA-B3DF-89B0AA3C3DBC}" srcOrd="0" destOrd="0" presId="urn:microsoft.com/office/officeart/2005/8/layout/chevron2"/>
    <dgm:cxn modelId="{D21A34D6-3B1C-47E0-B721-C3B03F54E4F3}" type="presParOf" srcId="{EE32FC50-DE05-469F-8D8F-C67164B011BF}" destId="{AC6EBA1A-9D80-438B-8986-EB268BDBD829}" srcOrd="1" destOrd="0" presId="urn:microsoft.com/office/officeart/2005/8/layout/chevron2"/>
    <dgm:cxn modelId="{13F2D0BA-7167-4D55-8EDE-F107D7F48D5F}" type="presParOf" srcId="{A1EBDB66-B267-4548-903E-1AD0C431FE7A}" destId="{5C695B99-5407-4226-B1B6-244F8A4E502B}" srcOrd="5" destOrd="0" presId="urn:microsoft.com/office/officeart/2005/8/layout/chevron2"/>
    <dgm:cxn modelId="{6E20E2AB-C971-41CF-8EC5-D36AF2DCCFF1}" type="presParOf" srcId="{A1EBDB66-B267-4548-903E-1AD0C431FE7A}" destId="{0177D7F3-9823-4FD8-ACBD-D9D2295EE3B7}" srcOrd="6" destOrd="0" presId="urn:microsoft.com/office/officeart/2005/8/layout/chevron2"/>
    <dgm:cxn modelId="{89EDE4A4-0E8B-45FE-87B2-A05D0EDE7B11}" type="presParOf" srcId="{0177D7F3-9823-4FD8-ACBD-D9D2295EE3B7}" destId="{169DF162-2D31-4268-BE6E-7ED17CF11138}" srcOrd="0" destOrd="0" presId="urn:microsoft.com/office/officeart/2005/8/layout/chevron2"/>
    <dgm:cxn modelId="{C6D572AF-5AD8-4DEE-B3C1-AE342C362D98}" type="presParOf" srcId="{0177D7F3-9823-4FD8-ACBD-D9D2295EE3B7}" destId="{3296701C-DFDD-45F1-9676-5DB4566A31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A31D9-D470-4735-8A37-CC13ADA15547}">
      <dsp:nvSpPr>
        <dsp:cNvPr id="0" name=""/>
        <dsp:cNvSpPr/>
      </dsp:nvSpPr>
      <dsp:spPr>
        <a:xfrm rot="5400000">
          <a:off x="-229156" y="233843"/>
          <a:ext cx="1527708" cy="106939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b="1" kern="1200" dirty="0" smtClean="0">
              <a:solidFill>
                <a:schemeClr val="tx2"/>
              </a:solidFill>
            </a:rPr>
            <a:t>Identifisering av risiko</a:t>
          </a:r>
          <a:endParaRPr lang="nb-NO" sz="1000" b="1" kern="1200" dirty="0">
            <a:solidFill>
              <a:schemeClr val="tx2"/>
            </a:solidFill>
          </a:endParaRPr>
        </a:p>
      </dsp:txBody>
      <dsp:txXfrm rot="-5400000">
        <a:off x="0" y="539385"/>
        <a:ext cx="1069396" cy="458312"/>
      </dsp:txXfrm>
    </dsp:sp>
    <dsp:sp modelId="{690DD8BC-5272-4A45-858E-0C48B4BBC200}">
      <dsp:nvSpPr>
        <dsp:cNvPr id="0" name=""/>
        <dsp:cNvSpPr/>
      </dsp:nvSpPr>
      <dsp:spPr>
        <a:xfrm rot="5400000">
          <a:off x="4430680" y="-3356597"/>
          <a:ext cx="993010" cy="7715579"/>
        </a:xfrm>
        <a:prstGeom prst="round2SameRect">
          <a:avLst/>
        </a:prstGeom>
        <a:solidFill>
          <a:schemeClr val="bg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Hvilke forutsetninger må være til stede for å nå målene ?(KSF)?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Hvilke hendelser kan inntreffe å påvirke måloppnåelsen negativt? </a:t>
          </a:r>
          <a:endParaRPr lang="nb-NO" sz="1400" kern="1200" dirty="0"/>
        </a:p>
      </dsp:txBody>
      <dsp:txXfrm rot="-5400000">
        <a:off x="1069396" y="53162"/>
        <a:ext cx="7667104" cy="896060"/>
      </dsp:txXfrm>
    </dsp:sp>
    <dsp:sp modelId="{1E9EE2E5-C224-45AE-B046-44C4A69B6FB0}">
      <dsp:nvSpPr>
        <dsp:cNvPr id="0" name=""/>
        <dsp:cNvSpPr/>
      </dsp:nvSpPr>
      <dsp:spPr>
        <a:xfrm rot="5400000">
          <a:off x="-229156" y="1617693"/>
          <a:ext cx="1527708" cy="10693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b="1" kern="1200" dirty="0" smtClean="0">
              <a:solidFill>
                <a:srgbClr val="FFFFFF"/>
              </a:solidFill>
            </a:rPr>
            <a:t>Vurdering av risiko</a:t>
          </a:r>
          <a:endParaRPr lang="nb-NO" sz="1000" b="1" kern="1200" dirty="0">
            <a:solidFill>
              <a:srgbClr val="FFFFFF"/>
            </a:solidFill>
          </a:endParaRPr>
        </a:p>
      </dsp:txBody>
      <dsp:txXfrm rot="-5400000">
        <a:off x="0" y="1923235"/>
        <a:ext cx="1069396" cy="458312"/>
      </dsp:txXfrm>
    </dsp:sp>
    <dsp:sp modelId="{9725A1C1-06AA-4A07-B082-1A6E5298BCFE}">
      <dsp:nvSpPr>
        <dsp:cNvPr id="0" name=""/>
        <dsp:cNvSpPr/>
      </dsp:nvSpPr>
      <dsp:spPr>
        <a:xfrm rot="5400000">
          <a:off x="4430680" y="-1972747"/>
          <a:ext cx="993010" cy="7715579"/>
        </a:xfrm>
        <a:prstGeom prst="round2SameRect">
          <a:avLst/>
        </a:prstGeom>
        <a:solidFill>
          <a:schemeClr val="bg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Felles forståelse av risiko (tidshorisont, skalaer for sannsynlighet og konsekvens)</a:t>
          </a:r>
          <a:endParaRPr lang="nb-NO" sz="1400" kern="1200" dirty="0"/>
        </a:p>
      </dsp:txBody>
      <dsp:txXfrm rot="-5400000">
        <a:off x="1069396" y="1437012"/>
        <a:ext cx="7667104" cy="896060"/>
      </dsp:txXfrm>
    </dsp:sp>
    <dsp:sp modelId="{31EA881D-65EF-47BA-B3DF-89B0AA3C3DBC}">
      <dsp:nvSpPr>
        <dsp:cNvPr id="0" name=""/>
        <dsp:cNvSpPr/>
      </dsp:nvSpPr>
      <dsp:spPr>
        <a:xfrm rot="5400000">
          <a:off x="-229156" y="2983011"/>
          <a:ext cx="1527708" cy="10693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b="1" kern="1200" dirty="0" smtClean="0">
              <a:solidFill>
                <a:srgbClr val="FFFFFF"/>
              </a:solidFill>
            </a:rPr>
            <a:t>Evaluering og prioritering av  resultater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</a:r>
          <a:endParaRPr lang="nb-NO" sz="1000" b="1" kern="1200" dirty="0">
            <a:solidFill>
              <a:srgbClr val="FFFFFF"/>
            </a:solidFill>
          </a:endParaRPr>
        </a:p>
      </dsp:txBody>
      <dsp:txXfrm rot="-5400000">
        <a:off x="0" y="3288553"/>
        <a:ext cx="1069396" cy="458312"/>
      </dsp:txXfrm>
    </dsp:sp>
    <dsp:sp modelId="{AC6EBA1A-9D80-438B-8986-EB268BDBD829}">
      <dsp:nvSpPr>
        <dsp:cNvPr id="0" name=""/>
        <dsp:cNvSpPr/>
      </dsp:nvSpPr>
      <dsp:spPr>
        <a:xfrm rot="5400000">
          <a:off x="4430680" y="-588898"/>
          <a:ext cx="993010" cy="7715579"/>
        </a:xfrm>
        <a:prstGeom prst="round2SameRect">
          <a:avLst/>
        </a:prstGeom>
        <a:solidFill>
          <a:schemeClr val="bg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Har vi for mange kritiske risikoer?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Er vi enige om bildet/fordelingen (risikokartet)? Er risikoene riktig prioritert i forhold til hverandre?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Sorte </a:t>
          </a:r>
          <a:r>
            <a:rPr lang="nb-NO" sz="1400" kern="1200" dirty="0" smtClean="0"/>
            <a:t>svaner (dvs. risikoer med lav/svært lav sannsynlighet og høy/svært høy konsekvens)? Hvordan håndtere (overvåke, finnes tiltak..)? </a:t>
          </a:r>
          <a:endParaRPr lang="nb-NO" sz="1400" kern="1200" dirty="0"/>
        </a:p>
      </dsp:txBody>
      <dsp:txXfrm rot="-5400000">
        <a:off x="1069396" y="2820861"/>
        <a:ext cx="7667104" cy="896060"/>
      </dsp:txXfrm>
    </dsp:sp>
    <dsp:sp modelId="{169DF162-2D31-4268-BE6E-7ED17CF11138}">
      <dsp:nvSpPr>
        <dsp:cNvPr id="0" name=""/>
        <dsp:cNvSpPr/>
      </dsp:nvSpPr>
      <dsp:spPr>
        <a:xfrm rot="5400000">
          <a:off x="-229156" y="4366860"/>
          <a:ext cx="1527708" cy="1069396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b="1" kern="1200" dirty="0" smtClean="0">
              <a:solidFill>
                <a:srgbClr val="FFFFFF"/>
              </a:solidFill>
            </a:rPr>
            <a:t>Utvikling av tiltak og handlingsplan</a:t>
          </a:r>
          <a:endParaRPr lang="nb-NO" sz="1000" b="1" kern="1200" dirty="0">
            <a:solidFill>
              <a:srgbClr val="FFFFFF"/>
            </a:solidFill>
          </a:endParaRPr>
        </a:p>
      </dsp:txBody>
      <dsp:txXfrm rot="-5400000">
        <a:off x="0" y="4672402"/>
        <a:ext cx="1069396" cy="458312"/>
      </dsp:txXfrm>
    </dsp:sp>
    <dsp:sp modelId="{3296701C-DFDD-45F1-9676-5DB4566A31A4}">
      <dsp:nvSpPr>
        <dsp:cNvPr id="0" name=""/>
        <dsp:cNvSpPr/>
      </dsp:nvSpPr>
      <dsp:spPr>
        <a:xfrm rot="5400000">
          <a:off x="4430680" y="794951"/>
          <a:ext cx="993010" cy="7715579"/>
        </a:xfrm>
        <a:prstGeom prst="round2SameRect">
          <a:avLst/>
        </a:prstGeom>
        <a:solidFill>
          <a:schemeClr val="bg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Utvikling av tiltak (identifisere, vurdere og prioritere, beslutte)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Handlingsplan (hva? hvem? når?)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Oppfølging og rapportering på handlingsplan (hvem ? Når? Hvor?)</a:t>
          </a:r>
          <a:endParaRPr lang="nb-NO" sz="1400" kern="1200" dirty="0"/>
        </a:p>
      </dsp:txBody>
      <dsp:txXfrm rot="-5400000">
        <a:off x="1069396" y="4204711"/>
        <a:ext cx="7667104" cy="896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0B2FD79D-DE66-9045-A7FB-0C25E75BD3A5}" type="datetimeFigureOut">
              <a:rPr lang="nb-NO" smtClean="0"/>
              <a:t>18.11.2016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8AC7C63E-BF98-AA4B-BDB9-745AE637062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2692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0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4" y="0"/>
            <a:ext cx="2918830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500"/>
            <a:ext cx="5388610" cy="44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0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2" rIns="91403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4" y="9371285"/>
            <a:ext cx="2918830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2" rIns="91403" bIns="4570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A01B3C1-717C-934F-A904-A4084379C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88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1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1B3C1-717C-934F-A904-A4084379C4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8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1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1B3C1-717C-934F-A904-A4084379C4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8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1B3C1-717C-934F-A904-A4084379C40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29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1B3C1-717C-934F-A904-A4084379C4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26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1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1B3C1-717C-934F-A904-A4084379C4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8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52652" indent="-28948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7928" indent="-231584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21096" indent="-231584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84269" indent="-231584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47438" indent="-231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010610" indent="-231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73781" indent="-231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36952" indent="-231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EE700A81-5DDF-48A5-A645-416D361BE325}" type="datetime1">
              <a:rPr lang="nb-NO" sz="1000">
                <a:solidFill>
                  <a:srgbClr val="000000"/>
                </a:solidFill>
              </a:rPr>
              <a:pPr>
                <a:defRPr/>
              </a:pPr>
              <a:t>18.11.2016</a:t>
            </a:fld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06499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52652" indent="-28948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7928" indent="-231584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21096" indent="-231584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84269" indent="-231584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47438" indent="-231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010610" indent="-231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73781" indent="-231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36952" indent="-231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nb-NO" sz="1000">
                <a:solidFill>
                  <a:srgbClr val="000000"/>
                </a:solidFill>
              </a:rPr>
              <a:t>© Senter for statlig økonomistyring  </a:t>
            </a:r>
          </a:p>
        </p:txBody>
      </p:sp>
      <p:sp>
        <p:nvSpPr>
          <p:cNvPr id="10650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52652" indent="-28948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7928" indent="-231584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21096" indent="-231584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84269" indent="-231584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47438" indent="-231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010610" indent="-231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73781" indent="-231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36952" indent="-231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nb-NO" sz="1000">
                <a:solidFill>
                  <a:schemeClr val="folHlink"/>
                </a:solidFill>
              </a:rPr>
              <a:t>side </a:t>
            </a:r>
            <a:fld id="{69D4F8AA-335D-4E2A-A6BB-08D12543C3B2}" type="slidenum">
              <a:rPr lang="nb-NO" sz="1000">
                <a:solidFill>
                  <a:schemeClr val="folHlink"/>
                </a:solidFill>
              </a:rPr>
              <a:pPr>
                <a:defRPr/>
              </a:pPr>
              <a:t>14</a:t>
            </a:fld>
            <a:endParaRPr lang="nb-NO" sz="1000">
              <a:solidFill>
                <a:schemeClr val="folHlink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6600"/>
            <a:ext cx="4938712" cy="3705225"/>
          </a:xfrm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052" y="4647338"/>
            <a:ext cx="5829268" cy="4440473"/>
          </a:xfrm>
          <a:noFill/>
        </p:spPr>
        <p:txBody>
          <a:bodyPr/>
          <a:lstStyle/>
          <a:p>
            <a:pPr marL="680630" lvl="1" indent="-224766"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52652" indent="-28948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7928" indent="-231584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21096" indent="-231584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84269" indent="-231584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47438" indent="-231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010610" indent="-231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73781" indent="-231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36952" indent="-231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EE700A81-5DDF-48A5-A645-416D361BE325}" type="datetime1">
              <a:rPr lang="nb-NO" sz="1000">
                <a:solidFill>
                  <a:srgbClr val="000000"/>
                </a:solidFill>
              </a:rPr>
              <a:pPr>
                <a:defRPr/>
              </a:pPr>
              <a:t>18.11.2016</a:t>
            </a:fld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06499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52652" indent="-28948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7928" indent="-231584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21096" indent="-231584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84269" indent="-231584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47438" indent="-231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010610" indent="-231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73781" indent="-231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36952" indent="-231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nb-NO" sz="1000">
                <a:solidFill>
                  <a:srgbClr val="000000"/>
                </a:solidFill>
              </a:rPr>
              <a:t>© Senter for statlig økonomistyring  </a:t>
            </a:r>
          </a:p>
        </p:txBody>
      </p:sp>
      <p:sp>
        <p:nvSpPr>
          <p:cNvPr id="10650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52652" indent="-28948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7928" indent="-231584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21096" indent="-231584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84269" indent="-231584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47438" indent="-231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010610" indent="-231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73781" indent="-231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36952" indent="-231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nb-NO" sz="1000">
                <a:solidFill>
                  <a:schemeClr val="folHlink"/>
                </a:solidFill>
              </a:rPr>
              <a:t>side </a:t>
            </a:r>
            <a:fld id="{69D4F8AA-335D-4E2A-A6BB-08D12543C3B2}" type="slidenum">
              <a:rPr lang="nb-NO" sz="1000">
                <a:solidFill>
                  <a:schemeClr val="folHlink"/>
                </a:solidFill>
              </a:rPr>
              <a:pPr>
                <a:defRPr/>
              </a:pPr>
              <a:t>15</a:t>
            </a:fld>
            <a:endParaRPr lang="nb-NO" sz="1000">
              <a:solidFill>
                <a:schemeClr val="folHlink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6600"/>
            <a:ext cx="4938712" cy="3705225"/>
          </a:xfrm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052" y="4647338"/>
            <a:ext cx="5829268" cy="4440473"/>
          </a:xfrm>
          <a:noFill/>
        </p:spPr>
        <p:txBody>
          <a:bodyPr/>
          <a:lstStyle/>
          <a:p>
            <a:pPr marL="680630" lvl="1" indent="-224766" eaLnBrk="1" hangingPunct="1"/>
            <a:endParaRPr lang="nb-NO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1B3C1-717C-934F-A904-A4084379C40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27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1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1B3C1-717C-934F-A904-A4084379C40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8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1B3C1-717C-934F-A904-A4084379C4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75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BA5A9A3-4299-4641-803A-36E6965BFD08}" type="datetime1">
              <a:rPr lang="nb-NO" smtClean="0"/>
              <a:pPr>
                <a:defRPr/>
              </a:pPr>
              <a:t>18.11.2016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© Direktoratet for økonomistyring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side </a:t>
            </a:r>
            <a:fld id="{798B8AD8-61AA-4672-8CCA-1733099DD96F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8907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1B3C1-717C-934F-A904-A4084379C4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3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1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1B3C1-717C-934F-A904-A4084379C4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8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1B3C1-717C-934F-A904-A4084379C40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47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52769" indent="-289526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8106" indent="-23162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21347" indent="-23162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84591" indent="-23162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47832" indent="-2316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011075" indent="-2316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74317" indent="-2316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37559" indent="-2316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46B28D-8031-4345-9524-A8354CE149FF}" type="datetime1">
              <a:rPr lang="nb-NO" sz="1000">
                <a:solidFill>
                  <a:srgbClr val="000000"/>
                </a:solidFill>
              </a:rPr>
              <a:pPr/>
              <a:t>18.11.2016</a:t>
            </a:fld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4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52769" indent="-289526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8106" indent="-23162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21347" indent="-23162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84591" indent="-23162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47832" indent="-2316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011075" indent="-2316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74317" indent="-2316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37559" indent="-2316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b-NO" sz="1000">
                <a:solidFill>
                  <a:srgbClr val="000000"/>
                </a:solidFill>
              </a:rPr>
              <a:t>© Senter for statlig økonomistyring  </a:t>
            </a:r>
          </a:p>
        </p:txBody>
      </p:sp>
      <p:sp>
        <p:nvSpPr>
          <p:cNvPr id="154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52769" indent="-289526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8106" indent="-23162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21347" indent="-23162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84591" indent="-23162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47832" indent="-2316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011075" indent="-2316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74317" indent="-2316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37559" indent="-2316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b-NO" sz="1000">
                <a:solidFill>
                  <a:srgbClr val="800080"/>
                </a:solidFill>
              </a:rPr>
              <a:t>side </a:t>
            </a:r>
            <a:fld id="{99874277-43CE-4A7E-B77B-96A287F37F4F}" type="slidenum">
              <a:rPr lang="nb-NO" sz="1000">
                <a:solidFill>
                  <a:srgbClr val="800080"/>
                </a:solidFill>
              </a:rPr>
              <a:pPr/>
              <a:t>22</a:t>
            </a:fld>
            <a:endParaRPr lang="nb-NO" sz="1000">
              <a:solidFill>
                <a:srgbClr val="800080"/>
              </a:solidFill>
            </a:endParaRPr>
          </a:p>
        </p:txBody>
      </p:sp>
      <p:sp>
        <p:nvSpPr>
          <p:cNvPr id="154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6600"/>
            <a:ext cx="4937125" cy="3703638"/>
          </a:xfrm>
          <a:ln/>
        </p:spPr>
      </p:sp>
      <p:sp>
        <p:nvSpPr>
          <p:cNvPr id="154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888" y="4688023"/>
            <a:ext cx="4939988" cy="4441283"/>
          </a:xfrm>
          <a:noFill/>
        </p:spPr>
        <p:txBody>
          <a:bodyPr/>
          <a:lstStyle/>
          <a:p>
            <a:pPr eaLnBrk="1" hangingPunct="1"/>
            <a:endParaRPr lang="nb-NO" sz="1300" dirty="0">
              <a:latin typeface="Wingdings" pitchFamily="2" charset="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52855" indent="-28956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8239" indent="-231647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1534" indent="-231647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84830" indent="-231647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48125" indent="-2316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1421" indent="-2316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74716" indent="-2316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38011" indent="-2316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E0618AF-5136-49DA-9E5F-3A023D8195D2}" type="datetime1">
              <a:rPr lang="nb-NO" sz="1000">
                <a:solidFill>
                  <a:srgbClr val="000000"/>
                </a:solidFill>
              </a:rPr>
              <a:pPr/>
              <a:t>18.11.2016</a:t>
            </a:fld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52855" indent="-28956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8239" indent="-231647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1534" indent="-231647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84830" indent="-231647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48125" indent="-2316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1421" indent="-2316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74716" indent="-2316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38011" indent="-2316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1000">
                <a:solidFill>
                  <a:srgbClr val="000000"/>
                </a:solidFill>
              </a:rPr>
              <a:t>© Senter for statlig økonomistyring  </a:t>
            </a:r>
          </a:p>
        </p:txBody>
      </p:sp>
      <p:sp>
        <p:nvSpPr>
          <p:cNvPr id="563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52855" indent="-28956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8239" indent="-231647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1534" indent="-231647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84830" indent="-231647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48125" indent="-2316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1421" indent="-2316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74716" indent="-2316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38011" indent="-2316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1000">
                <a:solidFill>
                  <a:srgbClr val="800080"/>
                </a:solidFill>
              </a:rPr>
              <a:t>side </a:t>
            </a:r>
            <a:fld id="{5E86C75E-BDCE-49B0-A6A3-C42E89AB0218}" type="slidenum">
              <a:rPr lang="nb-NO" sz="1000">
                <a:solidFill>
                  <a:srgbClr val="800080"/>
                </a:solidFill>
              </a:rPr>
              <a:pPr/>
              <a:t>23</a:t>
            </a:fld>
            <a:endParaRPr lang="nb-NO" sz="1000">
              <a:solidFill>
                <a:srgbClr val="800080"/>
              </a:solidFill>
            </a:endParaRPr>
          </a:p>
        </p:txBody>
      </p:sp>
      <p:sp>
        <p:nvSpPr>
          <p:cNvPr id="563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68488" y="736600"/>
            <a:ext cx="3006725" cy="2255838"/>
          </a:xfrm>
          <a:ln/>
        </p:spPr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831" y="3065000"/>
            <a:ext cx="6208253" cy="6064306"/>
          </a:xfrm>
          <a:noFill/>
        </p:spPr>
        <p:txBody>
          <a:bodyPr/>
          <a:lstStyle/>
          <a:p>
            <a:pPr marL="223606" indent="-223606" eaLnBrk="1" hangingPunct="1"/>
            <a:endParaRPr lang="nb-NO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1B3C1-717C-934F-A904-A4084379C40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320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BA5A9A3-4299-4641-803A-36E6965BFD08}" type="datetime1">
              <a:rPr lang="nb-NO" smtClean="0"/>
              <a:pPr>
                <a:defRPr/>
              </a:pPr>
              <a:t>18.11.2016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© Direktoratet for økonomistyring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side </a:t>
            </a:r>
            <a:fld id="{798B8AD8-61AA-4672-8CCA-1733099DD96F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7497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5475" indent="-286721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6884" indent="-229377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5638" indent="-229377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4392" indent="-229377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3145" indent="-229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1900" indent="-229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0653" indent="-229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99408" indent="-229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741F3A8-2397-49CD-A788-454FC7967D5D}" type="datetime1">
              <a:rPr lang="nb-NO" sz="1000">
                <a:solidFill>
                  <a:srgbClr val="000000"/>
                </a:solidFill>
              </a:rPr>
              <a:pPr/>
              <a:t>18.11.2016</a:t>
            </a:fld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5475" indent="-286721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6884" indent="-229377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5638" indent="-229377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4392" indent="-229377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3145" indent="-229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1900" indent="-229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0653" indent="-229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99408" indent="-229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1000">
                <a:solidFill>
                  <a:srgbClr val="000000"/>
                </a:solidFill>
              </a:rPr>
              <a:t>© Direktoratet for økonomistyring  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5475" indent="-286721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6884" indent="-229377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5638" indent="-229377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4392" indent="-229377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3145" indent="-229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1900" indent="-229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0653" indent="-229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99408" indent="-229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1000">
                <a:solidFill>
                  <a:schemeClr val="folHlink"/>
                </a:solidFill>
              </a:rPr>
              <a:t>side </a:t>
            </a:r>
            <a:fld id="{05FB451D-D2D1-4A9C-9096-857A512BD561}" type="slidenum">
              <a:rPr lang="nb-NO" sz="1000">
                <a:solidFill>
                  <a:schemeClr val="folHlink"/>
                </a:solidFill>
              </a:rPr>
              <a:pPr/>
              <a:t>26</a:t>
            </a:fld>
            <a:endParaRPr lang="nb-NO" sz="1000">
              <a:solidFill>
                <a:schemeClr val="folHlink"/>
              </a:solidFill>
            </a:endParaRPr>
          </a:p>
        </p:txBody>
      </p:sp>
      <p:sp>
        <p:nvSpPr>
          <p:cNvPr id="71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1400175"/>
            <a:ext cx="4929187" cy="3697288"/>
          </a:xfrm>
          <a:ln/>
        </p:spPr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2628" y="5344254"/>
            <a:ext cx="5164085" cy="3617648"/>
          </a:xfrm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BA5A9A3-4299-4641-803A-36E6965BFD08}" type="datetime1">
              <a:rPr lang="nb-NO" smtClean="0"/>
              <a:pPr>
                <a:defRPr/>
              </a:pPr>
              <a:t>18.11.2016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© Direktoratet for økonomistyring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side </a:t>
            </a:r>
            <a:fld id="{798B8AD8-61AA-4672-8CCA-1733099DD96F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56841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1B3C1-717C-934F-A904-A4084379C40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992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1B3C1-717C-934F-A904-A4084379C40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0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1B3C1-717C-934F-A904-A4084379C4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854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BA5A9A3-4299-4641-803A-36E6965BFD08}" type="datetime1">
              <a:rPr lang="nb-NO" smtClean="0"/>
              <a:pPr>
                <a:defRPr/>
              </a:pPr>
              <a:t>18.11.2016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© Direktoratet for økonomistyring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side </a:t>
            </a:r>
            <a:fld id="{798B8AD8-61AA-4672-8CCA-1733099DD96F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43687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1B3C1-717C-934F-A904-A4084379C40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036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1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1B3C1-717C-934F-A904-A4084379C40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8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1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1B3C1-717C-934F-A904-A4084379C4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8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1B3C1-717C-934F-A904-A4084379C40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77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1B3C1-717C-934F-A904-A4084379C40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54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1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1B3C1-717C-934F-A904-A4084379C4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8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1B3C1-717C-934F-A904-A4084379C4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95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1B3C1-717C-934F-A904-A4084379C40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1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FØ – 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539552" y="2118567"/>
            <a:ext cx="8064896" cy="1441357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1">
                <a:solidFill>
                  <a:srgbClr val="484948"/>
                </a:solidFill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70230" y="3674482"/>
            <a:ext cx="8134218" cy="46030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lnSpc>
                <a:spcPct val="70000"/>
              </a:lnSpc>
              <a:buFontTx/>
              <a:buNone/>
              <a:defRPr sz="1600">
                <a:solidFill>
                  <a:srgbClr val="48494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b-NO" noProof="0" dirty="0" smtClean="0"/>
              <a:t>Klikk for å redigere undertittel i malen</a:t>
            </a:r>
            <a:endParaRPr lang="en-US" noProof="0" dirty="0" smtClean="0"/>
          </a:p>
        </p:txBody>
      </p:sp>
      <p:pic>
        <p:nvPicPr>
          <p:cNvPr id="2" name="Bilde 1" descr="DFØ logo 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52" y="292620"/>
            <a:ext cx="4104456" cy="58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85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21A7E5-BA1B-B04F-AF0C-E126B3390856}" type="datetime1">
              <a:rPr lang="nb-NO" smtClean="0"/>
              <a:pPr>
                <a:defRPr/>
              </a:pPr>
              <a:t>18.11.2016</a:t>
            </a:fld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11CC2A-178A-3648-8C4E-6631213AB7C5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904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Ø avse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539552" y="6250517"/>
            <a:ext cx="8323212" cy="607483"/>
          </a:xfrm>
          <a:ln>
            <a:solidFill>
              <a:schemeClr val="tx1">
                <a:alpha val="0"/>
              </a:schemeClr>
            </a:solidFill>
          </a:ln>
        </p:spPr>
        <p:txBody>
          <a:bodyPr lIns="91440" tIns="45720" rIns="91440" bIns="45720"/>
          <a:lstStyle>
            <a:lvl1pPr marL="0" indent="0" algn="r">
              <a:buFontTx/>
              <a:buNone/>
              <a:defRPr sz="1200">
                <a:solidFill>
                  <a:srgbClr val="44484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err="1" smtClean="0"/>
              <a:t>Navn</a:t>
            </a:r>
            <a:r>
              <a:rPr lang="en-US" noProof="0" dirty="0" smtClean="0"/>
              <a:t> </a:t>
            </a:r>
            <a:r>
              <a:rPr lang="en-US" noProof="0" dirty="0" err="1" smtClean="0"/>
              <a:t>Navnesen</a:t>
            </a:r>
            <a:r>
              <a:rPr lang="en-US" noProof="0" dirty="0" smtClean="0"/>
              <a:t>     </a:t>
            </a:r>
            <a:r>
              <a:rPr lang="en-US" noProof="0" dirty="0" err="1" smtClean="0"/>
              <a:t>navn@dfo.no</a:t>
            </a:r>
            <a:r>
              <a:rPr lang="en-US" noProof="0" dirty="0" smtClean="0"/>
              <a:t>     +47 xxx xx xxx</a:t>
            </a:r>
          </a:p>
        </p:txBody>
      </p:sp>
    </p:spTree>
    <p:extLst>
      <p:ext uri="{BB962C8B-B14F-4D97-AF65-F5344CB8AC3E}">
        <p14:creationId xmlns:p14="http://schemas.microsoft.com/office/powerpoint/2010/main" val="4220034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Ø – Skille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Bilde 5" descr="DFØ logo cmyk.eps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640" r="31640"/>
          <a:stretch/>
        </p:blipFill>
        <p:spPr>
          <a:xfrm>
            <a:off x="6588224" y="188640"/>
            <a:ext cx="2274540" cy="322630"/>
          </a:xfrm>
          <a:prstGeom prst="rect">
            <a:avLst/>
          </a:prstGeom>
        </p:spPr>
      </p:pic>
      <p:sp>
        <p:nvSpPr>
          <p:cNvPr id="4" name="Tittel 1"/>
          <p:cNvSpPr>
            <a:spLocks noGrp="1"/>
          </p:cNvSpPr>
          <p:nvPr>
            <p:ph type="ctrTitle"/>
          </p:nvPr>
        </p:nvSpPr>
        <p:spPr>
          <a:xfrm>
            <a:off x="539552" y="2118567"/>
            <a:ext cx="8064896" cy="1441357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1">
                <a:solidFill>
                  <a:srgbClr val="484948"/>
                </a:solidFill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3393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8775" y="192088"/>
            <a:ext cx="6373813" cy="71913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573088" y="1193800"/>
            <a:ext cx="3938587" cy="52181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64075" y="1193800"/>
            <a:ext cx="3940175" cy="52181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999999"/>
                </a:solidFill>
              </a:rPr>
              <a:t>Side </a:t>
            </a:r>
            <a:fld id="{1805CF17-8C00-40BA-A203-28473BF8115B}" type="slidenum">
              <a:rPr lang="nb-NO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999999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1798638" y="6477000"/>
            <a:ext cx="4429125" cy="306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99999"/>
              </a:solidFill>
            </a:endParaRPr>
          </a:p>
        </p:txBody>
      </p:sp>
      <p:sp>
        <p:nvSpPr>
          <p:cNvPr id="7" name="Rectangle 30"/>
          <p:cNvSpPr>
            <a:spLocks noGrp="1" noChangeArrowheads="1"/>
          </p:cNvSpPr>
          <p:nvPr>
            <p:ph type="dt" sz="half" idx="12"/>
          </p:nvPr>
        </p:nvSpPr>
        <p:spPr>
          <a:xfrm>
            <a:off x="6656388" y="6477000"/>
            <a:ext cx="985837" cy="306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66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E9AFA-7FBC-4803-AE18-C7C94973756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0035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B7672-89C7-4556-A059-8AF80FFEFB2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586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FØ – 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539552" y="2118567"/>
            <a:ext cx="8064896" cy="1441357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1">
                <a:solidFill>
                  <a:srgbClr val="484948"/>
                </a:solidFill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70230" y="3674482"/>
            <a:ext cx="8134218" cy="46030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lnSpc>
                <a:spcPct val="70000"/>
              </a:lnSpc>
              <a:buFontTx/>
              <a:buNone/>
              <a:defRPr sz="1600">
                <a:solidFill>
                  <a:srgbClr val="48494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b-NO" noProof="0" dirty="0" smtClean="0"/>
              <a:t>Klikk for å redigere undertittel i malen</a:t>
            </a:r>
            <a:endParaRPr lang="en-US" noProof="0" dirty="0" smtClean="0"/>
          </a:p>
        </p:txBody>
      </p:sp>
      <p:pic>
        <p:nvPicPr>
          <p:cNvPr id="2" name="Bilde 1" descr="DFØ logo 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52" y="292620"/>
            <a:ext cx="4104456" cy="58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7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FØ – 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BF692-B549-DF42-83FB-B867F89AF72A}" type="datetime1">
              <a:rPr lang="nb-NO" smtClean="0"/>
              <a:t>18.11.2016</a:t>
            </a:fld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4E951-C4DC-404A-87C4-647CE792C83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273050" y="4559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622102" y="6525344"/>
            <a:ext cx="2895600" cy="3920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44849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004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Ø – to kolonn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65163" y="831850"/>
            <a:ext cx="7900988" cy="98001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A95D4-B2CE-0D4B-9F44-7E18C700A04D}" type="datetime1">
              <a:rPr lang="nb-NO" smtClean="0"/>
              <a:t>18.11.2016</a:t>
            </a:fld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89435-20BE-804C-BC15-D78D463BDF4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65162" y="1997075"/>
            <a:ext cx="390683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</a:t>
            </a:r>
            <a:r>
              <a:rPr lang="nb-NO" dirty="0" smtClean="0"/>
              <a:t>nivå</a:t>
            </a:r>
            <a:endParaRPr lang="nb-NO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4659313" y="1997075"/>
            <a:ext cx="390683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</p:txBody>
      </p:sp>
      <p:sp>
        <p:nvSpPr>
          <p:cNvPr id="11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622102" y="6525344"/>
            <a:ext cx="2895600" cy="3920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44849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91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Ø – to kolonner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65163" y="831850"/>
            <a:ext cx="7927974" cy="98001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D976C-A66C-A54A-90C5-A1D49550EDDA}" type="datetime1">
              <a:rPr lang="nb-NO" smtClean="0"/>
              <a:t>18.11.2016</a:t>
            </a:fld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89435-20BE-804C-BC15-D78D463BDF4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678362" y="2000250"/>
            <a:ext cx="3914775" cy="4340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 smtClean="0"/>
              <a:t>Sett inn bilde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665162" y="1997075"/>
            <a:ext cx="390683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</a:t>
            </a:r>
            <a:r>
              <a:rPr lang="nb-NO" dirty="0" smtClean="0"/>
              <a:t>nivå</a:t>
            </a:r>
            <a:endParaRPr lang="nb-NO" dirty="0"/>
          </a:p>
        </p:txBody>
      </p:sp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622102" y="6525344"/>
            <a:ext cx="2895600" cy="3920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44849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986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Ø –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65163" y="831850"/>
            <a:ext cx="7915274" cy="98001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AE1A-E694-9746-BBC7-430AA1DCECB0}" type="datetime1">
              <a:rPr lang="nb-NO" smtClean="0"/>
              <a:t>18.11.2016</a:t>
            </a:fld>
            <a:endParaRPr lang="nb-NO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53E77-8900-494B-A3F7-B660A0BA4F2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665662" y="1993900"/>
            <a:ext cx="3914775" cy="4346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 smtClean="0"/>
              <a:t>Sett inn bilde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665163" y="1993900"/>
            <a:ext cx="3914775" cy="4346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 smtClean="0"/>
              <a:t>Sett inn bilde</a:t>
            </a:r>
          </a:p>
        </p:txBody>
      </p:sp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622102" y="6525344"/>
            <a:ext cx="2895600" cy="3920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44849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970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FØ – overskrif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 smtClean="0"/>
              <a:t>Sett inn bilde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7D28D-AB2B-4646-9096-61102D5C706B}" type="datetime1">
              <a:rPr lang="nb-NO" smtClean="0"/>
              <a:t>18.11.2016</a:t>
            </a:fld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4E951-C4DC-404A-87C4-647CE792C83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622102" y="6525344"/>
            <a:ext cx="2895600" cy="3920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44849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857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FØ – bunnjuster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509120"/>
            <a:ext cx="7772400" cy="1259855"/>
          </a:xfrm>
        </p:spPr>
        <p:txBody>
          <a:bodyPr anchor="t" anchorCtr="0"/>
          <a:lstStyle>
            <a:lvl1pPr algn="l">
              <a:defRPr sz="3000" b="1" cap="none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1060451"/>
            <a:ext cx="7772400" cy="3346450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68F0F-D771-1246-9859-9188A56DFD12}" type="datetime1">
              <a:rPr lang="nb-NO" smtClean="0"/>
              <a:t>18.11.2016</a:t>
            </a:fld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B510A-2515-C241-AF61-AA6638B1440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622102" y="6525344"/>
            <a:ext cx="2895600" cy="3920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44849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226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Ø –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34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831850"/>
            <a:ext cx="8132762" cy="98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2000250"/>
            <a:ext cx="8132762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</a:t>
            </a:r>
            <a:r>
              <a:rPr lang="nb-NO" dirty="0" smtClean="0"/>
              <a:t>nivå</a:t>
            </a:r>
            <a:endParaRPr lang="nb-NO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64463" y="6654800"/>
            <a:ext cx="677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rgbClr val="44484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B21A7E5-BA1B-B04F-AF0C-E126B3390856}" type="datetime1">
              <a:rPr lang="nb-NO" smtClean="0"/>
              <a:pPr>
                <a:defRPr/>
              </a:pPr>
              <a:t>18.11.2016</a:t>
            </a:fld>
            <a:endParaRPr lang="nb-NO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8675" y="6654800"/>
            <a:ext cx="34925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b="0">
                <a:solidFill>
                  <a:srgbClr val="44484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511CC2A-178A-3648-8C4E-6631213AB7C5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" name="Bilde 9" descr="DFØ logo cmyk.eps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640" r="31640"/>
          <a:stretch/>
        </p:blipFill>
        <p:spPr>
          <a:xfrm>
            <a:off x="6588224" y="188640"/>
            <a:ext cx="2274540" cy="322630"/>
          </a:xfrm>
          <a:prstGeom prst="rect">
            <a:avLst/>
          </a:prstGeom>
        </p:spPr>
      </p:pic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622102" y="6525344"/>
            <a:ext cx="2895600" cy="3920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44849"/>
                </a:solidFill>
              </a:defRPr>
            </a:lvl1pPr>
          </a:lstStyle>
          <a:p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1" r:id="rId1"/>
    <p:sldLayoutId id="2147484790" r:id="rId2"/>
    <p:sldLayoutId id="2147484711" r:id="rId3"/>
    <p:sldLayoutId id="2147484713" r:id="rId4"/>
    <p:sldLayoutId id="2147484763" r:id="rId5"/>
    <p:sldLayoutId id="2147484715" r:id="rId6"/>
    <p:sldLayoutId id="2147484777" r:id="rId7"/>
    <p:sldLayoutId id="2147484712" r:id="rId8"/>
    <p:sldLayoutId id="2147484716" r:id="rId9"/>
    <p:sldLayoutId id="2147484789" r:id="rId10"/>
    <p:sldLayoutId id="2147484787" r:id="rId11"/>
    <p:sldLayoutId id="2147484788" r:id="rId12"/>
    <p:sldLayoutId id="2147484791" r:id="rId13"/>
    <p:sldLayoutId id="2147484794" r:id="rId14"/>
    <p:sldLayoutId id="2147484795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defRPr sz="3000" b="1" i="0">
          <a:solidFill>
            <a:srgbClr val="484948"/>
          </a:solidFill>
          <a:latin typeface="Arial"/>
          <a:ea typeface="ヒラギノ角ゴ Pro W3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ea typeface="ヒラギノ角ゴ Pro W3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ea typeface="ヒラギノ角ゴ Pro W3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ea typeface="ヒラギノ角ゴ Pro W3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ea typeface="ヒラギノ角ゴ Pro W3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cs typeface="Arial" charset="0"/>
        </a:defRPr>
      </a:lvl9pPr>
    </p:titleStyle>
    <p:bodyStyle>
      <a:lvl1pPr marL="179388" indent="-2160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92D2"/>
        </a:buClr>
        <a:buSzPct val="100000"/>
        <a:buFont typeface="Arial"/>
        <a:buChar char="•"/>
        <a:defRPr sz="1800">
          <a:solidFill>
            <a:srgbClr val="484948"/>
          </a:solidFill>
          <a:latin typeface="Arial"/>
          <a:ea typeface="ヒラギノ角ゴ Pro W3" charset="0"/>
          <a:cs typeface="Arial"/>
        </a:defRPr>
      </a:lvl1pPr>
      <a:lvl2pPr marL="432000" indent="-216000" algn="l" rtl="0" eaLnBrk="1" fontAlgn="base" hangingPunct="1">
        <a:spcBef>
          <a:spcPct val="20000"/>
        </a:spcBef>
        <a:spcAft>
          <a:spcPct val="0"/>
        </a:spcAft>
        <a:buClr>
          <a:srgbClr val="0092D2"/>
        </a:buClr>
        <a:buSzPct val="100000"/>
        <a:buFont typeface="Arial"/>
        <a:buChar char="•"/>
        <a:defRPr sz="1600">
          <a:solidFill>
            <a:srgbClr val="484948"/>
          </a:solidFill>
          <a:latin typeface="Arial"/>
          <a:ea typeface="Arial" charset="0"/>
          <a:cs typeface="Arial"/>
        </a:defRPr>
      </a:lvl2pPr>
      <a:lvl3pPr marL="648000" indent="-216000" algn="l" rtl="0" eaLnBrk="1" fontAlgn="base" hangingPunct="1">
        <a:spcBef>
          <a:spcPct val="20000"/>
        </a:spcBef>
        <a:spcAft>
          <a:spcPct val="0"/>
        </a:spcAft>
        <a:buClr>
          <a:srgbClr val="0092D2"/>
        </a:buClr>
        <a:buSzPct val="100000"/>
        <a:buFont typeface="Arial"/>
        <a:buChar char="•"/>
        <a:defRPr sz="1400">
          <a:solidFill>
            <a:srgbClr val="484948"/>
          </a:solidFill>
          <a:latin typeface="Arial"/>
          <a:ea typeface="Arial" charset="0"/>
          <a:cs typeface="Arial"/>
        </a:defRPr>
      </a:lvl3pPr>
      <a:lvl4pPr marL="864000" indent="-180975" algn="l" rtl="0" eaLnBrk="1" fontAlgn="base" hangingPunct="1">
        <a:spcBef>
          <a:spcPct val="20000"/>
        </a:spcBef>
        <a:spcAft>
          <a:spcPct val="0"/>
        </a:spcAft>
        <a:buClr>
          <a:srgbClr val="0092D2"/>
        </a:buClr>
        <a:buSzPct val="100000"/>
        <a:buFont typeface="Arial"/>
        <a:buChar char="•"/>
        <a:defRPr sz="1200">
          <a:solidFill>
            <a:srgbClr val="484948"/>
          </a:solidFill>
          <a:latin typeface="Arial"/>
          <a:ea typeface="Arial" charset="0"/>
          <a:cs typeface="Arial"/>
        </a:defRPr>
      </a:lvl4pPr>
      <a:lvl5pPr marL="1617663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rgbClr val="141313"/>
          </a:solidFill>
          <a:latin typeface="+mn-lt"/>
          <a:ea typeface="Arial" charset="0"/>
          <a:cs typeface="+mn-cs"/>
        </a:defRPr>
      </a:lvl5pPr>
      <a:lvl6pPr marL="2074863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bg2"/>
          </a:solidFill>
          <a:latin typeface="+mn-lt"/>
          <a:cs typeface="+mn-cs"/>
        </a:defRPr>
      </a:lvl6pPr>
      <a:lvl7pPr marL="2532063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bg2"/>
          </a:solidFill>
          <a:latin typeface="+mn-lt"/>
          <a:cs typeface="+mn-cs"/>
        </a:defRPr>
      </a:lvl7pPr>
      <a:lvl8pPr marL="2989263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bg2"/>
          </a:solidFill>
          <a:latin typeface="+mn-lt"/>
          <a:cs typeface="+mn-cs"/>
        </a:defRPr>
      </a:lvl8pPr>
      <a:lvl9pPr marL="3446463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Hva er en risikoworkshop?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 rot="20957362">
            <a:off x="4860032" y="836712"/>
            <a:ext cx="3168352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 dirty="0" smtClean="0">
                <a:solidFill>
                  <a:srgbClr val="FFFFFF"/>
                </a:solidFill>
              </a:rPr>
              <a:t>For fasilitator</a:t>
            </a:r>
            <a:endParaRPr lang="nb-NO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02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Risikoworkshop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nb-NO" dirty="0" smtClean="0"/>
              <a:t>Tid. Sted. Hvem/hvor</a:t>
            </a: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 rot="20957362">
            <a:off x="4860032" y="836712"/>
            <a:ext cx="3168352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 dirty="0" smtClean="0">
                <a:solidFill>
                  <a:srgbClr val="FFFFFF"/>
                </a:solidFill>
              </a:rPr>
              <a:t>Til bruk i selve risikoworkshopen</a:t>
            </a:r>
            <a:endParaRPr lang="nb-NO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69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/>
              <a:t>Innledning og formål med risikovurderinger</a:t>
            </a:r>
          </a:p>
          <a:p>
            <a:r>
              <a:rPr lang="nb-NO" b="1" dirty="0" smtClean="0"/>
              <a:t>Dagens prosess</a:t>
            </a:r>
          </a:p>
          <a:p>
            <a:r>
              <a:rPr lang="nb-NO" b="1" dirty="0" smtClean="0"/>
              <a:t>Gjennomføre risikovurdering. Identifisere</a:t>
            </a:r>
            <a:r>
              <a:rPr lang="nb-NO" b="1" dirty="0"/>
              <a:t>,</a:t>
            </a:r>
            <a:r>
              <a:rPr lang="nb-NO" b="1" dirty="0" smtClean="0"/>
              <a:t> vurdere, prioritere og håndtere risiko -&gt; </a:t>
            </a:r>
            <a:r>
              <a:rPr lang="nb-NO" b="1" i="1" dirty="0" smtClean="0"/>
              <a:t>risikoworkshop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EF45E-B255-4D75-B36B-951A02B393FB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8738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Rolleavklaring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5AE1A-E694-9746-BBC7-430AA1DCECB0}" type="datetime1">
              <a:rPr lang="nb-NO" smtClean="0"/>
              <a:t>18.11.2016</a:t>
            </a:fld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53E77-8900-494B-A3F7-B660A0BA4F2E}" type="slidenum">
              <a:rPr lang="nb-NO" smtClean="0"/>
              <a:pPr>
                <a:defRPr/>
              </a:pPr>
              <a:t>12</a:t>
            </a:fld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err="1" smtClean="0"/>
              <a:t>Fasilitator</a:t>
            </a:r>
            <a:r>
              <a:rPr lang="nb-NO" b="1" dirty="0" smtClean="0"/>
              <a:t>/tilrettelegger sin rolle</a:t>
            </a:r>
          </a:p>
          <a:p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Forklare </a:t>
            </a:r>
            <a:r>
              <a:rPr lang="nb-NO" dirty="0"/>
              <a:t>dagens metode/prosess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Fasilitere</a:t>
            </a:r>
            <a:r>
              <a:rPr lang="nb-NO" dirty="0"/>
              <a:t> (utfordre og engasjere, styre diskusjoner og tid mv.) 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Stille oppfølgingsspørsmål for eksempel om årsaker til risiko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Oppsummere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Sørge for ansvarsdeling knyttet til oppfølging av resultatene av </a:t>
            </a:r>
            <a:r>
              <a:rPr lang="nb-NO" dirty="0" err="1" smtClean="0"/>
              <a:t>risikoworskhopen</a:t>
            </a:r>
            <a:endParaRPr lang="nb-NO" dirty="0"/>
          </a:p>
          <a:p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b="1" dirty="0" smtClean="0"/>
              <a:t>Deltakernes rolle:</a:t>
            </a:r>
          </a:p>
          <a:p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Identifisere </a:t>
            </a:r>
            <a:r>
              <a:rPr lang="nb-NO" dirty="0"/>
              <a:t>og vurdere risiko og tiltak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Bidra aktivt, engasjere seg i diskusjoner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Kritisk konstruktive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Ærlige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1138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Innledning og formål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1388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Økonomiregelverkets krav</a:t>
            </a:r>
          </a:p>
        </p:txBody>
      </p:sp>
      <p:sp>
        <p:nvSpPr>
          <p:cNvPr id="13319" name="AutoShape 4"/>
          <p:cNvSpPr>
            <a:spLocks noChangeArrowheads="1"/>
          </p:cNvSpPr>
          <p:nvPr/>
        </p:nvSpPr>
        <p:spPr bwMode="auto">
          <a:xfrm>
            <a:off x="3203575" y="1052513"/>
            <a:ext cx="5832475" cy="5184775"/>
          </a:xfrm>
          <a:prstGeom prst="wedgeRoundRectCallout">
            <a:avLst>
              <a:gd name="adj1" fmla="val -61625"/>
              <a:gd name="adj2" fmla="val 12160"/>
              <a:gd name="adj3" fmla="val 16667"/>
            </a:avLst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buNone/>
              <a:defRPr/>
            </a:pPr>
            <a:r>
              <a:rPr lang="nb-NO" sz="2000" b="1" dirty="0">
                <a:latin typeface="Arial" pitchFamily="34" charset="0"/>
                <a:cs typeface="Arial" pitchFamily="34" charset="0"/>
              </a:rPr>
              <a:t>§ 4 Grunnleggende styringsprinsipper </a:t>
            </a:r>
          </a:p>
          <a:p>
            <a:pPr>
              <a:buNone/>
              <a:defRPr/>
            </a:pPr>
            <a:endParaRPr lang="nb-NO" sz="1800" dirty="0">
              <a:solidFill>
                <a:schemeClr val="bg1"/>
              </a:solidFill>
            </a:endParaRPr>
          </a:p>
          <a:p>
            <a:pPr>
              <a:buNone/>
              <a:defRPr/>
            </a:pPr>
            <a:r>
              <a:rPr lang="nb-NO" sz="1800" dirty="0"/>
              <a:t>Alle virksomheter </a:t>
            </a:r>
            <a:r>
              <a:rPr lang="nb-NO" sz="1800" u="sng" dirty="0"/>
              <a:t>skal:</a:t>
            </a:r>
          </a:p>
          <a:p>
            <a:pPr>
              <a:buNone/>
              <a:defRPr/>
            </a:pPr>
            <a:r>
              <a:rPr lang="nb-NO" sz="1800" dirty="0" smtClean="0"/>
              <a:t>a) Fastsette </a:t>
            </a:r>
            <a:r>
              <a:rPr lang="nb-NO" sz="1800" b="1" dirty="0"/>
              <a:t>mål og resultatkrav </a:t>
            </a:r>
            <a:r>
              <a:rPr lang="nb-NO" sz="1800" dirty="0"/>
              <a:t>innenfor rammen av disponible ressurser og forutsetninger gitt av overordnet myndighet</a:t>
            </a:r>
          </a:p>
          <a:p>
            <a:pPr>
              <a:buNone/>
              <a:defRPr/>
            </a:pPr>
            <a:r>
              <a:rPr lang="nb-NO" sz="1800" b="1" dirty="0" smtClean="0"/>
              <a:t>b) Sikre</a:t>
            </a:r>
            <a:r>
              <a:rPr lang="nb-NO" sz="1800" dirty="0" smtClean="0"/>
              <a:t> </a:t>
            </a:r>
            <a:r>
              <a:rPr lang="nb-NO" sz="1800" dirty="0"/>
              <a:t>at fastsatte mål og resultatkrav </a:t>
            </a:r>
            <a:r>
              <a:rPr lang="nb-NO" sz="1800" b="1" dirty="0"/>
              <a:t>oppnås, ressursbruken er effektiv (…)</a:t>
            </a:r>
          </a:p>
          <a:p>
            <a:pPr>
              <a:buNone/>
              <a:defRPr/>
            </a:pPr>
            <a:r>
              <a:rPr lang="nb-NO" sz="1800" dirty="0" smtClean="0"/>
              <a:t>c) Sikre </a:t>
            </a:r>
            <a:r>
              <a:rPr lang="nb-NO" sz="1800" b="1" dirty="0"/>
              <a:t>tilstrekkelig styringsinformasjon og forsvarlig beslutningsgrunnlag</a:t>
            </a:r>
          </a:p>
          <a:p>
            <a:pPr>
              <a:buNone/>
              <a:defRPr/>
            </a:pPr>
            <a:endParaRPr lang="nb-NO" sz="1800" dirty="0"/>
          </a:p>
          <a:p>
            <a:pPr lvl="1">
              <a:buNone/>
              <a:defRPr/>
            </a:pPr>
            <a:r>
              <a:rPr lang="nb-NO" sz="1800" dirty="0"/>
              <a:t>Styring, oppfølging, kontroll og forvaltning må </a:t>
            </a:r>
            <a:r>
              <a:rPr lang="nb-NO" sz="1800" b="1" dirty="0"/>
              <a:t>tilpasses</a:t>
            </a:r>
            <a:r>
              <a:rPr lang="nb-NO" sz="1800" dirty="0"/>
              <a:t> virksomhetens </a:t>
            </a:r>
            <a:r>
              <a:rPr lang="nb-NO" sz="1800" b="1" dirty="0"/>
              <a:t>egenart,</a:t>
            </a:r>
            <a:r>
              <a:rPr lang="nb-NO" sz="1800" dirty="0"/>
              <a:t> samt </a:t>
            </a:r>
            <a:r>
              <a:rPr lang="nb-NO" sz="1800" b="1" dirty="0"/>
              <a:t>risiko</a:t>
            </a:r>
            <a:r>
              <a:rPr lang="nb-NO" sz="1800" dirty="0">
                <a:solidFill>
                  <a:schemeClr val="accent1"/>
                </a:solidFill>
              </a:rPr>
              <a:t> </a:t>
            </a:r>
            <a:r>
              <a:rPr lang="nb-NO" sz="1800" dirty="0"/>
              <a:t>og </a:t>
            </a:r>
            <a:r>
              <a:rPr lang="nb-NO" sz="1800" b="1" dirty="0"/>
              <a:t>vesentlighet</a:t>
            </a:r>
          </a:p>
          <a:p>
            <a:pPr algn="ctr">
              <a:buNone/>
              <a:defRPr/>
            </a:pPr>
            <a:endParaRPr lang="nb-NO" sz="1900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565400"/>
            <a:ext cx="20193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6000" sy="106000" algn="tl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Side </a:t>
            </a:r>
            <a:fld id="{B972E384-3D5E-42F5-AD7F-FE48C2705239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889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Økonomiregelverkets krav forts.</a:t>
            </a:r>
          </a:p>
        </p:txBody>
      </p:sp>
      <p:sp>
        <p:nvSpPr>
          <p:cNvPr id="13319" name="AutoShape 4"/>
          <p:cNvSpPr>
            <a:spLocks noChangeArrowheads="1"/>
          </p:cNvSpPr>
          <p:nvPr/>
        </p:nvSpPr>
        <p:spPr bwMode="auto">
          <a:xfrm>
            <a:off x="3203575" y="1038021"/>
            <a:ext cx="5832475" cy="5184775"/>
          </a:xfrm>
          <a:prstGeom prst="wedgeRoundRectCallout">
            <a:avLst>
              <a:gd name="adj1" fmla="val -61625"/>
              <a:gd name="adj2" fmla="val 12160"/>
              <a:gd name="adj3" fmla="val 16667"/>
            </a:avLst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buNone/>
              <a:defRPr/>
            </a:pPr>
            <a:r>
              <a:rPr lang="nb-NO" sz="2000" b="1" dirty="0">
                <a:latin typeface="Arial" pitchFamily="34" charset="0"/>
                <a:cs typeface="Arial" pitchFamily="34" charset="0"/>
              </a:rPr>
              <a:t>§ </a:t>
            </a:r>
            <a:r>
              <a:rPr lang="nb-NO" sz="2000" b="1" dirty="0" smtClean="0">
                <a:latin typeface="Arial" pitchFamily="34" charset="0"/>
                <a:cs typeface="Arial" pitchFamily="34" charset="0"/>
              </a:rPr>
              <a:t>2.4 Bestemmelsene </a:t>
            </a:r>
          </a:p>
          <a:p>
            <a:pPr>
              <a:buNone/>
              <a:defRPr/>
            </a:pPr>
            <a:r>
              <a:rPr lang="nb-NO" sz="2000" b="1" dirty="0" smtClean="0">
                <a:latin typeface="Arial" pitchFamily="34" charset="0"/>
                <a:cs typeface="Arial" pitchFamily="34" charset="0"/>
              </a:rPr>
              <a:t>Intern kontroll</a:t>
            </a:r>
            <a:endParaRPr lang="nb-NO" sz="2000" b="1" dirty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endParaRPr lang="nb-NO" sz="18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nb-NO" sz="2000" dirty="0"/>
              <a:t>For å kunne utøve nødvendig intern kontroll, skal virksomhetens ledelse etablere systemer, rutiner og tiltak med vekt på blant annet følgende faktorer: </a:t>
            </a:r>
          </a:p>
          <a:p>
            <a:pPr>
              <a:buNone/>
            </a:pPr>
            <a:endParaRPr lang="nb-NO" sz="2000" dirty="0"/>
          </a:p>
          <a:p>
            <a:pPr>
              <a:buNone/>
            </a:pPr>
            <a:r>
              <a:rPr lang="nb-NO" sz="2000" dirty="0"/>
              <a:t>b) identifisering av risikofaktorer som kan medvirke til at virksomhetens mål ikke nås, og korrigerende tiltak som med rimelighet kan redusere sannsynligheten for manglende måloppnåelse </a:t>
            </a:r>
          </a:p>
          <a:p>
            <a:pPr>
              <a:buNone/>
              <a:defRPr/>
            </a:pPr>
            <a:endParaRPr lang="nb-NO" sz="1900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565400"/>
            <a:ext cx="20193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6000" sy="106000" algn="tl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Side </a:t>
            </a:r>
            <a:fld id="{B972E384-3D5E-42F5-AD7F-FE48C2705239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Risikovurdering som </a:t>
            </a:r>
            <a:r>
              <a:rPr lang="nb-NO" dirty="0" smtClean="0"/>
              <a:t>verktøy </a:t>
            </a:r>
            <a:r>
              <a:rPr lang="nb-NO" dirty="0"/>
              <a:t>for bedre måloppnåelse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Risikovurderinger benyttes som et verktøy inn i arbeidet med å nå målene</a:t>
            </a:r>
          </a:p>
          <a:p>
            <a:pPr lvl="1"/>
            <a:r>
              <a:rPr lang="en-GB" dirty="0"/>
              <a:t>Bevisstgjøring og felles forståelse av mål og risiko </a:t>
            </a:r>
          </a:p>
          <a:p>
            <a:pPr lvl="1"/>
            <a:r>
              <a:rPr lang="en-GB" dirty="0"/>
              <a:t>Utgangspunkt for risikohåndtering/tiltak</a:t>
            </a:r>
          </a:p>
          <a:p>
            <a:pPr lvl="1"/>
            <a:r>
              <a:rPr lang="en-GB" dirty="0"/>
              <a:t>Prioriteringsverktøy innefor de rammene man har</a:t>
            </a:r>
          </a:p>
          <a:p>
            <a:r>
              <a:rPr lang="en-GB" dirty="0" err="1"/>
              <a:t>Målene</a:t>
            </a:r>
            <a:r>
              <a:rPr lang="en-GB" dirty="0"/>
              <a:t> </a:t>
            </a:r>
            <a:r>
              <a:rPr lang="en-GB" dirty="0" smtClean="0"/>
              <a:t>I </a:t>
            </a:r>
            <a:r>
              <a:rPr lang="en-GB" dirty="0" err="1" smtClean="0"/>
              <a:t>tildelingsbrevet</a:t>
            </a:r>
            <a:r>
              <a:rPr lang="en-GB" dirty="0" smtClean="0"/>
              <a:t> </a:t>
            </a:r>
            <a:r>
              <a:rPr lang="en-GB" dirty="0" err="1" smtClean="0"/>
              <a:t>må</a:t>
            </a:r>
            <a:r>
              <a:rPr lang="en-GB" dirty="0" smtClean="0"/>
              <a:t> </a:t>
            </a:r>
            <a:r>
              <a:rPr lang="en-GB" dirty="0" err="1" smtClean="0"/>
              <a:t>ofte</a:t>
            </a:r>
            <a:r>
              <a:rPr lang="en-GB" dirty="0" smtClean="0"/>
              <a:t> </a:t>
            </a:r>
            <a:r>
              <a:rPr lang="en-GB" dirty="0" err="1"/>
              <a:t>operasjonaliseres</a:t>
            </a:r>
            <a:r>
              <a:rPr lang="en-GB" dirty="0"/>
              <a:t> </a:t>
            </a:r>
            <a:r>
              <a:rPr lang="en-GB" dirty="0" smtClean="0"/>
              <a:t>for </a:t>
            </a:r>
            <a:r>
              <a:rPr lang="en-GB" dirty="0"/>
              <a:t>å kunne identifisere risiko og utforme hensiktsmessige og gode tiltak. </a:t>
            </a:r>
          </a:p>
          <a:p>
            <a:r>
              <a:rPr lang="en-GB" dirty="0"/>
              <a:t>Tiltakene bør inn i virksomhetsplaner, avdelingsplaner, aktivitetsplaner mv. og følges opp i den løpende styringen                                                 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18.11.2016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4250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Dagens prosess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1388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www.dressursaklart.no/wp-content/uploads/2011/06/lysp%C3%A6r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97913" y="1677010"/>
            <a:ext cx="1044117" cy="91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EF45E-B255-4D75-B36B-951A02B393FB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sp>
        <p:nvSpPr>
          <p:cNvPr id="5" name="Femkant 4"/>
          <p:cNvSpPr/>
          <p:nvPr/>
        </p:nvSpPr>
        <p:spPr bwMode="auto">
          <a:xfrm>
            <a:off x="395536" y="1772816"/>
            <a:ext cx="2520280" cy="2304256"/>
          </a:xfrm>
          <a:prstGeom prst="homePlate">
            <a:avLst>
              <a:gd name="adj" fmla="val 54884"/>
            </a:avLst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kumimoji="0" lang="nb-N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Mål </a:t>
            </a:r>
          </a:p>
          <a:p>
            <a:pPr marL="342900" indent="-342900"/>
            <a:r>
              <a:rPr lang="nb-NO" sz="2000" b="1" dirty="0" smtClean="0"/>
              <a:t>Krav</a:t>
            </a:r>
            <a:endParaRPr lang="nb-NO" sz="2000" b="1" dirty="0"/>
          </a:p>
          <a:p>
            <a:pPr marL="342900" indent="-342900"/>
            <a:r>
              <a:rPr kumimoji="0" lang="nb-N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Gruppens</a:t>
            </a:r>
          </a:p>
          <a:p>
            <a:pPr marL="342900" indent="-342900"/>
            <a:r>
              <a:rPr kumimoji="0" lang="nb-N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kunnskap</a:t>
            </a:r>
          </a:p>
          <a:p>
            <a:pPr>
              <a:buNone/>
            </a:pP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>
              <a:buNone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6" name="Rektangel 5"/>
          <p:cNvSpPr/>
          <p:nvPr/>
        </p:nvSpPr>
        <p:spPr bwMode="auto">
          <a:xfrm>
            <a:off x="3203848" y="1772816"/>
            <a:ext cx="2232248" cy="23762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lang="nb-NO" b="1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lang="nb-NO" b="1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nb-NO" b="1" dirty="0" smtClean="0"/>
              <a:t>Diskusjon</a:t>
            </a:r>
          </a:p>
        </p:txBody>
      </p:sp>
      <p:sp>
        <p:nvSpPr>
          <p:cNvPr id="7" name="Femkant 6"/>
          <p:cNvSpPr/>
          <p:nvPr/>
        </p:nvSpPr>
        <p:spPr bwMode="auto">
          <a:xfrm>
            <a:off x="5940152" y="1772816"/>
            <a:ext cx="2664296" cy="2376264"/>
          </a:xfrm>
          <a:prstGeom prst="homePlate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342900" indent="-342900"/>
            <a:r>
              <a:rPr lang="nb-NO" sz="2000" b="1" dirty="0" smtClean="0"/>
              <a:t>Bedre styring og</a:t>
            </a:r>
          </a:p>
          <a:p>
            <a:pPr marL="342900" indent="-342900"/>
            <a:r>
              <a:rPr lang="nb-NO" sz="2000" b="1" dirty="0" smtClean="0"/>
              <a:t>kontroll og</a:t>
            </a:r>
          </a:p>
          <a:p>
            <a:pPr marL="342900" indent="-342900"/>
            <a:r>
              <a:rPr lang="nb-NO" sz="2000" b="1" dirty="0" smtClean="0"/>
              <a:t>m</a:t>
            </a:r>
            <a:r>
              <a:rPr kumimoji="0" lang="nb-N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åloppnåelse</a:t>
            </a:r>
          </a:p>
        </p:txBody>
      </p:sp>
      <p:sp>
        <p:nvSpPr>
          <p:cNvPr id="8" name="Rektangel 7"/>
          <p:cNvSpPr/>
          <p:nvPr/>
        </p:nvSpPr>
        <p:spPr bwMode="auto">
          <a:xfrm>
            <a:off x="467544" y="1052736"/>
            <a:ext cx="136815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b-NO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</a:t>
            </a:r>
          </a:p>
        </p:txBody>
      </p:sp>
      <p:sp>
        <p:nvSpPr>
          <p:cNvPr id="10" name="Rektangel 9"/>
          <p:cNvSpPr/>
          <p:nvPr/>
        </p:nvSpPr>
        <p:spPr bwMode="auto">
          <a:xfrm>
            <a:off x="3707904" y="1052736"/>
            <a:ext cx="136815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nb-NO" sz="2400" b="1" i="1" dirty="0"/>
              <a:t>Prosess</a:t>
            </a:r>
          </a:p>
        </p:txBody>
      </p:sp>
      <p:sp>
        <p:nvSpPr>
          <p:cNvPr id="11" name="Rektangel 10"/>
          <p:cNvSpPr/>
          <p:nvPr/>
        </p:nvSpPr>
        <p:spPr bwMode="auto">
          <a:xfrm>
            <a:off x="6084168" y="1484784"/>
            <a:ext cx="165618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nb-NO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ktangel 11"/>
          <p:cNvSpPr/>
          <p:nvPr/>
        </p:nvSpPr>
        <p:spPr bwMode="auto">
          <a:xfrm>
            <a:off x="5940152" y="1052736"/>
            <a:ext cx="136815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nb-NO" sz="2400" b="1" i="1" dirty="0"/>
              <a:t>Output</a:t>
            </a:r>
          </a:p>
        </p:txBody>
      </p:sp>
      <p:sp>
        <p:nvSpPr>
          <p:cNvPr id="14" name="Rektangel 13"/>
          <p:cNvSpPr/>
          <p:nvPr/>
        </p:nvSpPr>
        <p:spPr bwMode="auto">
          <a:xfrm>
            <a:off x="3203848" y="4221088"/>
            <a:ext cx="2232248" cy="17281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nb-NO" b="1" i="1" dirty="0" smtClean="0"/>
              <a:t>Diskusjon rundt;</a:t>
            </a:r>
            <a:endParaRPr lang="nb-NO" b="1" i="1" dirty="0"/>
          </a:p>
          <a:p>
            <a:pPr marL="342900" indent="-342900"/>
            <a:r>
              <a:rPr lang="nb-NO" sz="1600" i="1" dirty="0" smtClean="0"/>
              <a:t>Hva skal til for å nå målene våre (KSF)?</a:t>
            </a:r>
          </a:p>
          <a:p>
            <a:pPr marL="342900" indent="-342900"/>
            <a:r>
              <a:rPr lang="nb-NO" sz="1600" i="1" dirty="0" smtClean="0"/>
              <a:t>Hvilke risikoer truer  måloppnåelsen?</a:t>
            </a:r>
          </a:p>
          <a:p>
            <a:pPr marL="342900" indent="-342900"/>
            <a:r>
              <a:rPr lang="nb-NO" sz="1600" i="1" dirty="0" smtClean="0"/>
              <a:t>Vurdering og prioritering av </a:t>
            </a:r>
            <a:r>
              <a:rPr lang="nb-NO" sz="1600" i="1" dirty="0" smtClean="0"/>
              <a:t>risikoer</a:t>
            </a:r>
          </a:p>
          <a:p>
            <a:pPr marL="342900" indent="-342900"/>
            <a:r>
              <a:rPr lang="nb-NO" sz="1600" i="1" dirty="0" smtClean="0"/>
              <a:t>Hvordan risikoer skal håndteres bl.a. gjennom tiltak</a:t>
            </a:r>
            <a:endParaRPr lang="nb-NO" sz="1600" i="1" dirty="0" smtClean="0"/>
          </a:p>
          <a:p>
            <a:pPr marL="342900" indent="-342900"/>
            <a:endParaRPr kumimoji="0" lang="nb-N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395536" y="4221088"/>
            <a:ext cx="2232248" cy="17281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kumimoji="0" lang="nb-NO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Felles forståelse av;</a:t>
            </a:r>
          </a:p>
          <a:p>
            <a:pPr marL="342900" indent="-342900"/>
            <a:r>
              <a:rPr kumimoji="0" lang="nb-NO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Mål - </a:t>
            </a:r>
            <a:r>
              <a:rPr lang="nb-NO" sz="1600" i="1" dirty="0"/>
              <a:t>herunder </a:t>
            </a:r>
            <a:r>
              <a:rPr lang="nb-NO" sz="1600" i="1" dirty="0" smtClean="0"/>
              <a:t>risikotoleranser</a:t>
            </a:r>
            <a:endParaRPr kumimoji="0" lang="nb-NO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indent="-342900"/>
            <a:r>
              <a:rPr lang="nb-NO" sz="1600" i="1" dirty="0" smtClean="0"/>
              <a:t>Vesentlige </a:t>
            </a:r>
            <a:r>
              <a:rPr lang="nb-NO" sz="1600" i="1" dirty="0" smtClean="0"/>
              <a:t>krav</a:t>
            </a:r>
          </a:p>
          <a:p>
            <a:pPr marL="342900" indent="-342900"/>
            <a:r>
              <a:rPr lang="nb-NO" sz="1600" i="1" dirty="0" smtClean="0"/>
              <a:t>T</a:t>
            </a:r>
            <a:r>
              <a:rPr kumimoji="0" lang="nb-NO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idshorisont</a:t>
            </a:r>
            <a:endParaRPr kumimoji="0" lang="nb-NO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indent="-342900"/>
            <a:r>
              <a:rPr lang="nb-NO" sz="1600" i="1" dirty="0" smtClean="0"/>
              <a:t>Språk</a:t>
            </a:r>
          </a:p>
          <a:p>
            <a:pPr marL="342900" indent="-342900"/>
            <a:r>
              <a:rPr kumimoji="0" lang="nb-NO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Prosess</a:t>
            </a:r>
          </a:p>
        </p:txBody>
      </p:sp>
      <p:sp>
        <p:nvSpPr>
          <p:cNvPr id="17" name="Rektangel 16"/>
          <p:cNvSpPr/>
          <p:nvPr/>
        </p:nvSpPr>
        <p:spPr bwMode="auto">
          <a:xfrm>
            <a:off x="5940152" y="4221088"/>
            <a:ext cx="2232248" cy="17281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nb-NO" b="1" i="1" dirty="0"/>
              <a:t>Resultat: </a:t>
            </a:r>
          </a:p>
          <a:p>
            <a:pPr marL="342900" indent="-342900"/>
            <a:r>
              <a:rPr lang="nb-NO" sz="1600" i="1" dirty="0" smtClean="0"/>
              <a:t>Økt oppmerksomhet på mål</a:t>
            </a:r>
          </a:p>
          <a:p>
            <a:pPr marL="342900" indent="-342900"/>
            <a:r>
              <a:rPr lang="nb-NO" sz="1600" i="1" dirty="0" smtClean="0"/>
              <a:t>Felles </a:t>
            </a:r>
            <a:r>
              <a:rPr lang="nb-NO" sz="1600" i="1" dirty="0"/>
              <a:t>forståelse av </a:t>
            </a:r>
            <a:r>
              <a:rPr lang="nb-NO" sz="1600" i="1" dirty="0" smtClean="0"/>
              <a:t>virksomheten og dens risikounivers</a:t>
            </a:r>
            <a:endParaRPr lang="nb-NO" sz="1600" i="1" dirty="0"/>
          </a:p>
          <a:p>
            <a:pPr marL="342900" indent="-342900"/>
            <a:r>
              <a:rPr lang="nb-NO" sz="1600" i="1" dirty="0"/>
              <a:t>Eierskap </a:t>
            </a:r>
            <a:r>
              <a:rPr lang="nb-NO" sz="1600" i="1" dirty="0" smtClean="0"/>
              <a:t>til risiko-håndtering</a:t>
            </a:r>
            <a:endParaRPr lang="nb-NO" sz="1600" i="1" dirty="0" smtClean="0"/>
          </a:p>
          <a:p>
            <a:pPr marL="342900" indent="-342900"/>
            <a:r>
              <a:rPr lang="nb-NO" sz="1600" i="1" dirty="0" smtClean="0"/>
              <a:t>Bevisste og motiverte medarbeidere</a:t>
            </a:r>
            <a:endParaRPr lang="nb-NO" sz="1600" i="1" dirty="0"/>
          </a:p>
        </p:txBody>
      </p:sp>
      <p:pic>
        <p:nvPicPr>
          <p:cNvPr id="18" name="Picture 5" descr="Sporsmaalstegn_2_ppt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08788"/>
            <a:ext cx="1080120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5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752595"/>
              </p:ext>
            </p:extLst>
          </p:nvPr>
        </p:nvGraphicFramePr>
        <p:xfrm>
          <a:off x="251520" y="1052736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EF45E-B255-4D75-B36B-951A02B393FB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7383622" y="1095314"/>
            <a:ext cx="165287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b-NO" sz="1800" b="1" dirty="0" smtClean="0"/>
              <a:t>Evt. som forberedelser </a:t>
            </a:r>
            <a:r>
              <a:rPr lang="nb-NO" sz="1800" b="1" i="1" dirty="0" smtClean="0"/>
              <a:t>FØR</a:t>
            </a:r>
            <a:r>
              <a:rPr lang="nb-NO" sz="1800" b="1" dirty="0" smtClean="0"/>
              <a:t> WS</a:t>
            </a:r>
            <a:endParaRPr lang="nb-NO" sz="1800" b="1" dirty="0"/>
          </a:p>
        </p:txBody>
      </p:sp>
    </p:spTree>
    <p:extLst>
      <p:ext uri="{BB962C8B-B14F-4D97-AF65-F5344CB8AC3E}">
        <p14:creationId xmlns:p14="http://schemas.microsoft.com/office/powerpoint/2010/main" val="40266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en </a:t>
            </a:r>
            <a:r>
              <a:rPr lang="nb-NO" dirty="0" err="1" smtClean="0"/>
              <a:t>risikoworskhop</a:t>
            </a:r>
            <a:r>
              <a:rPr lang="nb-NO" dirty="0" smtClean="0"/>
              <a:t> (RWS)?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Et</a:t>
            </a:r>
            <a:r>
              <a:rPr lang="nb-NO" b="1" dirty="0" smtClean="0"/>
              <a:t> strukturert arbeidsmøte </a:t>
            </a:r>
            <a:r>
              <a:rPr lang="nb-NO" dirty="0" smtClean="0"/>
              <a:t>hvor man samler inn </a:t>
            </a:r>
            <a:r>
              <a:rPr lang="nb-NO" dirty="0" smtClean="0"/>
              <a:t>relevant informasjon om eksisterende </a:t>
            </a:r>
            <a:r>
              <a:rPr lang="nb-NO" dirty="0" smtClean="0"/>
              <a:t>og fremtidige </a:t>
            </a:r>
            <a:r>
              <a:rPr lang="nb-NO" dirty="0" smtClean="0"/>
              <a:t>forhold og hendelser </a:t>
            </a:r>
            <a:r>
              <a:rPr lang="nb-NO" dirty="0" smtClean="0"/>
              <a:t>og vurderer hvordan disse </a:t>
            </a:r>
            <a:r>
              <a:rPr lang="nb-NO" dirty="0" smtClean="0"/>
              <a:t>kan </a:t>
            </a:r>
            <a:r>
              <a:rPr lang="nb-NO" dirty="0" smtClean="0"/>
              <a:t>få effekt på virksomhetens mål.  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Resultatet av en RWS </a:t>
            </a:r>
            <a:r>
              <a:rPr lang="nb-NO" dirty="0" smtClean="0"/>
              <a:t>vil typisk være en omforent dokumentert forståelse av de viktigste risikoene (og eventuelt mulighetene) virksomheten er eksponert for og hvordan disse skal håndteres</a:t>
            </a:r>
            <a:r>
              <a:rPr lang="nb-NO" dirty="0" smtClean="0"/>
              <a:t> 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En </a:t>
            </a:r>
            <a:r>
              <a:rPr lang="nb-NO" b="1" dirty="0" smtClean="0"/>
              <a:t>erfarings-/</a:t>
            </a:r>
            <a:r>
              <a:rPr lang="nb-NO" b="1" dirty="0" smtClean="0"/>
              <a:t>lærings- </a:t>
            </a:r>
            <a:r>
              <a:rPr lang="nb-NO" b="1" dirty="0" smtClean="0"/>
              <a:t>og beslutningsarena.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En RWS blir </a:t>
            </a:r>
            <a:r>
              <a:rPr lang="nb-NO" b="1" dirty="0" smtClean="0"/>
              <a:t>ledet av en fasilitator </a:t>
            </a:r>
            <a:r>
              <a:rPr lang="nb-NO" dirty="0" smtClean="0"/>
              <a:t>for å sikre at </a:t>
            </a:r>
            <a:r>
              <a:rPr lang="nb-NO" dirty="0" smtClean="0"/>
              <a:t>diskusjonen er </a:t>
            </a:r>
            <a:r>
              <a:rPr lang="nb-NO" dirty="0" smtClean="0"/>
              <a:t>i tråd med workshopens formål (som må bestemmes på forhånd).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En RWS involverer kunnskap og </a:t>
            </a:r>
            <a:r>
              <a:rPr lang="nb-NO" b="1" dirty="0" smtClean="0"/>
              <a:t>erfaring fra ulike områder</a:t>
            </a:r>
            <a:r>
              <a:rPr lang="nb-NO" dirty="0" smtClean="0"/>
              <a:t> i virksomheten.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EF45E-B255-4D75-B36B-951A02B393FB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5475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Gjennomføre risikovurderinger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1388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Grunnlag: mål og krav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i="1" dirty="0"/>
              <a:t>MÅL:</a:t>
            </a:r>
          </a:p>
          <a:p>
            <a:r>
              <a:rPr lang="nb-NO" b="1" i="1" dirty="0" err="1"/>
              <a:t>Xx</a:t>
            </a:r>
            <a:endParaRPr lang="nb-NO" b="1" i="1" dirty="0"/>
          </a:p>
          <a:p>
            <a:r>
              <a:rPr lang="nb-NO" b="1" i="1" dirty="0" err="1"/>
              <a:t>Xx</a:t>
            </a:r>
            <a:endParaRPr lang="nb-NO" b="1" i="1" dirty="0"/>
          </a:p>
          <a:p>
            <a:r>
              <a:rPr lang="nb-NO" b="1" i="1" dirty="0" err="1"/>
              <a:t>Xx</a:t>
            </a:r>
            <a:endParaRPr lang="nb-NO" b="1" i="1" dirty="0"/>
          </a:p>
          <a:p>
            <a:pPr marL="0" indent="0">
              <a:buNone/>
            </a:pPr>
            <a:endParaRPr lang="nb-NO" b="1" i="1" dirty="0"/>
          </a:p>
          <a:p>
            <a:pPr marL="0" indent="0">
              <a:buNone/>
            </a:pPr>
            <a:r>
              <a:rPr lang="nb-NO" b="1" i="1" dirty="0"/>
              <a:t>KRAV:</a:t>
            </a:r>
          </a:p>
          <a:p>
            <a:r>
              <a:rPr lang="nb-NO" dirty="0"/>
              <a:t>Eksterne krav</a:t>
            </a:r>
          </a:p>
          <a:p>
            <a:pPr lvl="1"/>
            <a:r>
              <a:rPr lang="nb-NO" dirty="0"/>
              <a:t>Lover og </a:t>
            </a:r>
            <a:r>
              <a:rPr lang="nb-NO" dirty="0" smtClean="0"/>
              <a:t>regler</a:t>
            </a:r>
          </a:p>
          <a:p>
            <a:pPr lvl="1"/>
            <a:r>
              <a:rPr lang="nb-NO" dirty="0" smtClean="0"/>
              <a:t>Fra </a:t>
            </a:r>
            <a:r>
              <a:rPr lang="nb-NO" dirty="0" err="1" smtClean="0"/>
              <a:t>dep.</a:t>
            </a:r>
            <a:r>
              <a:rPr lang="nb-NO" dirty="0" smtClean="0"/>
              <a:t> (TB og instruks)</a:t>
            </a:r>
            <a:endParaRPr lang="nb-NO" dirty="0"/>
          </a:p>
          <a:p>
            <a:r>
              <a:rPr lang="nb-NO" dirty="0"/>
              <a:t>Interne krav</a:t>
            </a:r>
          </a:p>
          <a:p>
            <a:pPr lvl="1"/>
            <a:r>
              <a:rPr lang="nb-NO" dirty="0" smtClean="0"/>
              <a:t>Strategier</a:t>
            </a:r>
          </a:p>
          <a:p>
            <a:pPr lvl="1"/>
            <a:r>
              <a:rPr lang="nb-NO" dirty="0" smtClean="0"/>
              <a:t>Policyer </a:t>
            </a:r>
            <a:r>
              <a:rPr lang="nb-NO" dirty="0"/>
              <a:t>og </a:t>
            </a:r>
            <a:r>
              <a:rPr lang="nb-NO" dirty="0" smtClean="0"/>
              <a:t>prosedyre</a:t>
            </a:r>
          </a:p>
          <a:p>
            <a:pPr lvl="1"/>
            <a:endParaRPr lang="nb-NO" b="1" i="1" dirty="0"/>
          </a:p>
          <a:p>
            <a:pPr marL="0" indent="0">
              <a:buNone/>
            </a:pPr>
            <a:r>
              <a:rPr lang="nb-NO" b="1" i="1" dirty="0" smtClean="0"/>
              <a:t>NB! Ikke glem de tre internkontrollmålsettingene (hva hindrer målrettet og effektiv drift, pålitelig rapportering og overholdelse av lover og regler?)</a:t>
            </a:r>
            <a:endParaRPr lang="nb-NO" b="1" i="1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18.11.2016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3997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188640"/>
            <a:ext cx="8132762" cy="980017"/>
          </a:xfrm>
        </p:spPr>
        <p:txBody>
          <a:bodyPr/>
          <a:lstStyle/>
          <a:p>
            <a:pPr eaLnBrk="1" hangingPunct="1"/>
            <a:r>
              <a:rPr lang="nb-NO" dirty="0" smtClean="0"/>
              <a:t>Identifisere kritiske suksessfaktorer</a:t>
            </a:r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3644900"/>
            <a:ext cx="8031163" cy="2879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b-NO" b="1" smtClean="0"/>
              <a:t>Tips</a:t>
            </a:r>
          </a:p>
          <a:p>
            <a:pPr eaLnBrk="1" hangingPunct="1"/>
            <a:r>
              <a:rPr lang="nb-NO" smtClean="0"/>
              <a:t>Sett fokus på de faktorer som det er </a:t>
            </a:r>
            <a:r>
              <a:rPr lang="nb-NO" b="1" smtClean="0">
                <a:solidFill>
                  <a:srgbClr val="00A0C6"/>
                </a:solidFill>
              </a:rPr>
              <a:t>viktigst</a:t>
            </a:r>
            <a:r>
              <a:rPr lang="nb-NO" smtClean="0"/>
              <a:t> å lykkes med for å nå målene - ikke bli for detaljert</a:t>
            </a:r>
          </a:p>
        </p:txBody>
      </p:sp>
      <p:sp>
        <p:nvSpPr>
          <p:cNvPr id="61447" name="Text Box 4"/>
          <p:cNvSpPr txBox="1">
            <a:spLocks noChangeArrowheads="1"/>
          </p:cNvSpPr>
          <p:nvPr/>
        </p:nvSpPr>
        <p:spPr bwMode="auto">
          <a:xfrm>
            <a:off x="2124075" y="5445125"/>
            <a:ext cx="540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>
              <a:solidFill>
                <a:srgbClr val="000080"/>
              </a:solidFill>
            </a:endParaRPr>
          </a:p>
        </p:txBody>
      </p:sp>
      <p:sp>
        <p:nvSpPr>
          <p:cNvPr id="1052677" name="Oval 5"/>
          <p:cNvSpPr>
            <a:spLocks noChangeArrowheads="1"/>
          </p:cNvSpPr>
          <p:nvPr/>
        </p:nvSpPr>
        <p:spPr bwMode="auto">
          <a:xfrm>
            <a:off x="898525" y="1915790"/>
            <a:ext cx="7345363" cy="187325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nb-NO" sz="2400" b="1" dirty="0"/>
              <a:t>KSF er faktorer som er avgjørende for </a:t>
            </a:r>
            <a:br>
              <a:rPr lang="nb-NO" sz="2400" b="1" dirty="0"/>
            </a:br>
            <a:r>
              <a:rPr lang="nb-NO" sz="2400" b="1" dirty="0"/>
              <a:t>virksomhetens måloppnåelse</a:t>
            </a: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EF45E-B255-4D75-B36B-951A02B393FB}" type="slidenum">
              <a:rPr lang="nb-NO" smtClean="0">
                <a:solidFill>
                  <a:srgbClr val="999999"/>
                </a:solidFill>
              </a:rPr>
              <a:pPr>
                <a:defRPr/>
              </a:pPr>
              <a:t>22</a:t>
            </a:fld>
            <a:endParaRPr lang="nb-NO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4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2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2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5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5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1000" smtClean="0">
                <a:solidFill>
                  <a:srgbClr val="999999"/>
                </a:solidFill>
              </a:rPr>
              <a:t>Side </a:t>
            </a:r>
            <a:fld id="{22E2A6AE-D606-45BA-BDF3-AD915BA9DA60}" type="slidenum">
              <a:rPr lang="nb-NO" sz="1000" smtClean="0">
                <a:solidFill>
                  <a:srgbClr val="999999"/>
                </a:solidFill>
              </a:rPr>
              <a:pPr/>
              <a:t>23</a:t>
            </a:fld>
            <a:endParaRPr lang="nb-NO" sz="1000" smtClean="0">
              <a:solidFill>
                <a:srgbClr val="999999"/>
              </a:solidFill>
            </a:endParaRPr>
          </a:p>
        </p:txBody>
      </p:sp>
      <p:sp>
        <p:nvSpPr>
          <p:cNvPr id="137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708275"/>
            <a:ext cx="8031162" cy="3241675"/>
          </a:xfrm>
        </p:spPr>
        <p:txBody>
          <a:bodyPr/>
          <a:lstStyle/>
          <a:p>
            <a:pPr eaLnBrk="1" hangingPunct="1"/>
            <a:r>
              <a:rPr lang="nb-NO" dirty="0" smtClean="0"/>
              <a:t>Omformulere kritiske suksessfaktorer til risikoer</a:t>
            </a:r>
          </a:p>
          <a:p>
            <a:pPr eaLnBrk="1" hangingPunct="1"/>
            <a:r>
              <a:rPr lang="nb-NO" dirty="0" smtClean="0"/>
              <a:t>Vurdere andre kilder til risikoer</a:t>
            </a:r>
          </a:p>
          <a:p>
            <a:pPr lvl="2" eaLnBrk="1" hangingPunct="1"/>
            <a:r>
              <a:rPr lang="nb-NO" dirty="0" smtClean="0"/>
              <a:t>Enkelthendelser</a:t>
            </a:r>
          </a:p>
          <a:p>
            <a:pPr lvl="2" eaLnBrk="1" hangingPunct="1"/>
            <a:r>
              <a:rPr lang="nb-NO" dirty="0" smtClean="0"/>
              <a:t>Kunnskap om oppnådde resultater</a:t>
            </a:r>
          </a:p>
          <a:p>
            <a:pPr lvl="2" eaLnBrk="1" hangingPunct="1"/>
            <a:r>
              <a:rPr lang="nb-NO" dirty="0" smtClean="0"/>
              <a:t>Kunnskap om organisasjonens styrker og svakheter</a:t>
            </a:r>
          </a:p>
          <a:p>
            <a:pPr lvl="2" eaLnBrk="1" hangingPunct="1"/>
            <a:r>
              <a:rPr lang="nb-NO" dirty="0" smtClean="0"/>
              <a:t>Kunnskap om systemer og aktiviteter</a:t>
            </a:r>
          </a:p>
          <a:p>
            <a:pPr lvl="2" eaLnBrk="1" hangingPunct="1"/>
            <a:r>
              <a:rPr lang="nb-NO" dirty="0" smtClean="0"/>
              <a:t>Kunnskap til nå-situasjonen og de </a:t>
            </a:r>
            <a:r>
              <a:rPr lang="nb-NO" dirty="0" err="1" smtClean="0"/>
              <a:t>ufordringene</a:t>
            </a:r>
            <a:r>
              <a:rPr lang="nb-NO" dirty="0" smtClean="0"/>
              <a:t> en ser fremover</a:t>
            </a:r>
          </a:p>
        </p:txBody>
      </p: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2124075" y="5445125"/>
            <a:ext cx="540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>
              <a:solidFill>
                <a:srgbClr val="000080"/>
              </a:solidFill>
            </a:endParaRPr>
          </a:p>
        </p:txBody>
      </p:sp>
      <p:sp>
        <p:nvSpPr>
          <p:cNvPr id="1373188" name="Oval 4"/>
          <p:cNvSpPr>
            <a:spLocks noChangeArrowheads="1"/>
          </p:cNvSpPr>
          <p:nvPr/>
        </p:nvSpPr>
        <p:spPr bwMode="auto">
          <a:xfrm>
            <a:off x="487309" y="1196975"/>
            <a:ext cx="7345362" cy="129540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nb-NO" sz="2400" b="1" dirty="0"/>
              <a:t>Hvordan kan jeg identifisere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nb-NO" sz="2400" b="1" dirty="0"/>
              <a:t>risikoer ?</a:t>
            </a: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323850" y="188913"/>
            <a:ext cx="63738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nb-NO" sz="2800" b="1" dirty="0" smtClean="0"/>
              <a:t>Identifisere </a:t>
            </a:r>
            <a:r>
              <a:rPr lang="nb-NO" sz="2800" b="1" dirty="0"/>
              <a:t>risikoer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570385"/>
      </p:ext>
    </p:extLst>
  </p:cSld>
  <p:clrMapOvr>
    <a:masterClrMapping/>
  </p:clrMapOvr>
  <p:transition advTm="11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7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7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73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73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73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73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318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Risiko et uttrykk for usikkerhet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266700"/>
            <a:r>
              <a:rPr lang="nb-NO" dirty="0">
                <a:solidFill>
                  <a:srgbClr val="00B0F0"/>
                </a:solidFill>
              </a:rPr>
              <a:t>Risiko: </a:t>
            </a:r>
            <a:r>
              <a:rPr lang="nb-NO" dirty="0"/>
              <a:t>Det at </a:t>
            </a:r>
            <a:r>
              <a:rPr lang="nb-NO" dirty="0">
                <a:solidFill>
                  <a:schemeClr val="accent1"/>
                </a:solidFill>
              </a:rPr>
              <a:t>forhold</a:t>
            </a:r>
            <a:r>
              <a:rPr lang="nb-NO" dirty="0"/>
              <a:t> eller </a:t>
            </a:r>
            <a:r>
              <a:rPr lang="nb-NO" dirty="0">
                <a:solidFill>
                  <a:schemeClr val="accent1"/>
                </a:solidFill>
              </a:rPr>
              <a:t>hendelser</a:t>
            </a:r>
            <a:r>
              <a:rPr lang="nb-NO" dirty="0"/>
              <a:t> </a:t>
            </a:r>
            <a:r>
              <a:rPr lang="nb-NO" dirty="0">
                <a:solidFill>
                  <a:schemeClr val="accent1"/>
                </a:solidFill>
              </a:rPr>
              <a:t>kan</a:t>
            </a:r>
            <a:r>
              <a:rPr lang="nb-NO" dirty="0"/>
              <a:t> inntreffe og påvirke måloppnåelsen </a:t>
            </a:r>
            <a:r>
              <a:rPr lang="nb-NO" dirty="0">
                <a:solidFill>
                  <a:schemeClr val="accent1"/>
                </a:solidFill>
              </a:rPr>
              <a:t>negativt </a:t>
            </a:r>
          </a:p>
          <a:p>
            <a:pPr marL="533400" indent="-266700"/>
            <a:endParaRPr lang="nb-NO" dirty="0"/>
          </a:p>
          <a:p>
            <a:pPr marL="533400" indent="-266700"/>
            <a:r>
              <a:rPr lang="nb-NO" dirty="0"/>
              <a:t>Vurderes i forhold til </a:t>
            </a:r>
            <a:r>
              <a:rPr lang="nb-NO" dirty="0">
                <a:solidFill>
                  <a:srgbClr val="00B0F0"/>
                </a:solidFill>
              </a:rPr>
              <a:t>sannsynlighet</a:t>
            </a:r>
            <a:r>
              <a:rPr lang="nb-NO" dirty="0"/>
              <a:t> og  </a:t>
            </a:r>
            <a:r>
              <a:rPr lang="nb-NO" dirty="0">
                <a:solidFill>
                  <a:srgbClr val="00B0F0"/>
                </a:solidFill>
              </a:rPr>
              <a:t>konsekvens 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18.11.2016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24</a:t>
            </a:fld>
            <a:endParaRPr lang="nb-NO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284984"/>
            <a:ext cx="448255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49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Kontrollspørsmål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Har vi lik forståelse av </a:t>
            </a:r>
            <a:r>
              <a:rPr lang="nb-NO" dirty="0"/>
              <a:t>tidsperspektivet for risikovurderingen?</a:t>
            </a:r>
          </a:p>
          <a:p>
            <a:r>
              <a:rPr lang="nb-NO" dirty="0" smtClean="0"/>
              <a:t>Er risikoen </a:t>
            </a:r>
            <a:r>
              <a:rPr lang="nb-NO" i="1" dirty="0" smtClean="0"/>
              <a:t>egentlig</a:t>
            </a:r>
            <a:r>
              <a:rPr lang="nb-NO" dirty="0" smtClean="0"/>
              <a:t> en svakhet eller en konsekvens?</a:t>
            </a:r>
          </a:p>
          <a:p>
            <a:r>
              <a:rPr lang="nb-NO" dirty="0" smtClean="0"/>
              <a:t>Dekker risikoene </a:t>
            </a:r>
          </a:p>
          <a:p>
            <a:pPr lvl="1"/>
            <a:r>
              <a:rPr lang="nb-NO" sz="1800" dirty="0" smtClean="0"/>
              <a:t>Målrettet og effektiv drift?</a:t>
            </a:r>
          </a:p>
          <a:p>
            <a:pPr lvl="1"/>
            <a:r>
              <a:rPr lang="nb-NO" sz="1800" dirty="0" smtClean="0"/>
              <a:t>Pålitelig rapportering?</a:t>
            </a:r>
          </a:p>
          <a:p>
            <a:pPr lvl="1"/>
            <a:r>
              <a:rPr lang="nb-NO" sz="1800" dirty="0" smtClean="0"/>
              <a:t>Overholdelse av lover og regler?</a:t>
            </a:r>
          </a:p>
          <a:p>
            <a:r>
              <a:rPr lang="nb-NO" dirty="0" smtClean="0"/>
              <a:t>Hvor godt er risikoen </a:t>
            </a:r>
            <a:r>
              <a:rPr lang="nb-NO" dirty="0"/>
              <a:t>(eventuelt) </a:t>
            </a:r>
            <a:r>
              <a:rPr lang="nb-NO" dirty="0" smtClean="0"/>
              <a:t>håndtert av eksisterende tiltak?</a:t>
            </a:r>
          </a:p>
          <a:p>
            <a:r>
              <a:rPr lang="nb-NO" dirty="0" smtClean="0"/>
              <a:t>Hva er de mørke skyene i horisonten ut fra erfaring - kjente avvik, hendelser, tidligere risikovurderinger, evalueringer, RR-rapporter, kunnskap om systemer)?</a:t>
            </a:r>
          </a:p>
          <a:p>
            <a:r>
              <a:rPr lang="nb-NO" dirty="0" smtClean="0"/>
              <a:t>Vurdert de mest relevante </a:t>
            </a:r>
            <a:r>
              <a:rPr lang="nb-NO" dirty="0" smtClean="0">
                <a:solidFill>
                  <a:srgbClr val="00B0F0"/>
                </a:solidFill>
              </a:rPr>
              <a:t>interne </a:t>
            </a:r>
            <a:r>
              <a:rPr lang="nb-NO" dirty="0" smtClean="0"/>
              <a:t>forhold?</a:t>
            </a:r>
          </a:p>
          <a:p>
            <a:r>
              <a:rPr lang="nb-NO" dirty="0" smtClean="0"/>
              <a:t>Vurdert de mest relevante </a:t>
            </a:r>
            <a:r>
              <a:rPr lang="nb-NO" dirty="0" smtClean="0">
                <a:solidFill>
                  <a:srgbClr val="00B0F0"/>
                </a:solidFill>
              </a:rPr>
              <a:t>eksterne</a:t>
            </a:r>
            <a:r>
              <a:rPr lang="nb-NO" dirty="0" smtClean="0"/>
              <a:t> forhold (utenfor avdelingen, utenfor virksomheten)? </a:t>
            </a:r>
          </a:p>
          <a:p>
            <a:r>
              <a:rPr lang="nb-NO" dirty="0" smtClean="0"/>
              <a:t>Er risikoene klare og enkelt formulert?</a:t>
            </a:r>
          </a:p>
          <a:p>
            <a:r>
              <a:rPr lang="nb-NO" dirty="0" smtClean="0"/>
              <a:t>Hvordan påvirker risikoen måloppnåelsen?</a:t>
            </a:r>
          </a:p>
          <a:p>
            <a:endParaRPr lang="nb-NO" sz="1400" dirty="0" smtClean="0"/>
          </a:p>
          <a:p>
            <a:endParaRPr lang="nb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EF45E-B255-4D75-B36B-951A02B393FB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930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1000" smtClean="0">
                <a:solidFill>
                  <a:schemeClr val="folHlink"/>
                </a:solidFill>
              </a:rPr>
              <a:t>Side </a:t>
            </a:r>
            <a:fld id="{D5F18887-A477-4830-B0DB-6C78679424FA}" type="slidenum">
              <a:rPr lang="nb-NO" sz="1000" smtClean="0">
                <a:solidFill>
                  <a:schemeClr val="folHlink"/>
                </a:solidFill>
              </a:rPr>
              <a:pPr/>
              <a:t>26</a:t>
            </a:fld>
            <a:endParaRPr lang="nb-NO" sz="1000" smtClean="0">
              <a:solidFill>
                <a:schemeClr val="folHlink"/>
              </a:solidFill>
            </a:endParaRPr>
          </a:p>
        </p:txBody>
      </p:sp>
      <p:sp>
        <p:nvSpPr>
          <p:cNvPr id="4099" name="Plassholder for bunntekst 4"/>
          <p:cNvSpPr>
            <a:spLocks noGrp="1"/>
          </p:cNvSpPr>
          <p:nvPr>
            <p:ph type="ftr" sz="quarter" idx="4294967295"/>
          </p:nvPr>
        </p:nvSpPr>
        <p:spPr>
          <a:xfrm>
            <a:off x="1798638" y="6477000"/>
            <a:ext cx="4429125" cy="306388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1000">
                <a:solidFill>
                  <a:schemeClr val="folHlink"/>
                </a:solidFill>
              </a:rPr>
              <a:t>© Direktoratet for økonomistyring </a:t>
            </a:r>
          </a:p>
        </p:txBody>
      </p:sp>
      <p:sp>
        <p:nvSpPr>
          <p:cNvPr id="4100" name="Plassholder for dato 5"/>
          <p:cNvSpPr>
            <a:spLocks noGrp="1"/>
          </p:cNvSpPr>
          <p:nvPr>
            <p:ph type="dt" sz="quarter" idx="4294967295"/>
          </p:nvPr>
        </p:nvSpPr>
        <p:spPr>
          <a:xfrm>
            <a:off x="6656388" y="6477000"/>
            <a:ext cx="985837" cy="306388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4896F28-35FD-47B0-934F-0329E975890D}" type="datetime1">
              <a:rPr lang="nb-NO" sz="1000">
                <a:solidFill>
                  <a:schemeClr val="folHlink"/>
                </a:solidFill>
              </a:rPr>
              <a:pPr/>
              <a:t>18.11.2016</a:t>
            </a:fld>
            <a:endParaRPr lang="nb-NO" sz="1000">
              <a:solidFill>
                <a:schemeClr val="folHlink"/>
              </a:solidFill>
            </a:endParaRP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title"/>
          </p:nvPr>
        </p:nvSpPr>
        <p:spPr>
          <a:xfrm>
            <a:off x="35496" y="260350"/>
            <a:ext cx="8424614" cy="719138"/>
          </a:xfrm>
        </p:spPr>
        <p:txBody>
          <a:bodyPr/>
          <a:lstStyle/>
          <a:p>
            <a:pPr eaLnBrk="1" hangingPunct="1"/>
            <a:r>
              <a:rPr lang="nb-NO" dirty="0" smtClean="0"/>
              <a:t>Dokumentasjon av risikovurderingen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b="1" i="1" dirty="0"/>
          </a:p>
          <a:p>
            <a:pPr marL="0" indent="0">
              <a:buNone/>
            </a:pPr>
            <a:endParaRPr lang="nb-NO" b="1" i="1" dirty="0" smtClean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08085"/>
              </p:ext>
            </p:extLst>
          </p:nvPr>
        </p:nvGraphicFramePr>
        <p:xfrm>
          <a:off x="25754" y="1052736"/>
          <a:ext cx="8938735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044"/>
                <a:gridCol w="806969"/>
                <a:gridCol w="2420908"/>
                <a:gridCol w="1817477"/>
                <a:gridCol w="1656184"/>
                <a:gridCol w="1368153"/>
              </a:tblGrid>
              <a:tr h="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FFFFFF"/>
                          </a:solidFill>
                        </a:rPr>
                        <a:t>Risiko</a:t>
                      </a:r>
                      <a:r>
                        <a:rPr lang="nb-NO" baseline="0" dirty="0" smtClean="0">
                          <a:solidFill>
                            <a:srgbClr val="FFFFFF"/>
                          </a:solidFill>
                        </a:rPr>
                        <a:t> nr.</a:t>
                      </a:r>
                      <a:endParaRPr lang="nb-NO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FFFFFF"/>
                          </a:solidFill>
                        </a:rPr>
                        <a:t>KSF</a:t>
                      </a:r>
                      <a:endParaRPr lang="nb-NO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FFFFFF"/>
                          </a:solidFill>
                        </a:rPr>
                        <a:t>Beskrivelse av risiko</a:t>
                      </a:r>
                      <a:endParaRPr lang="nb-NO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FFFFFF"/>
                          </a:solidFill>
                        </a:rPr>
                        <a:t>Sannsynlighet</a:t>
                      </a:r>
                    </a:p>
                    <a:p>
                      <a:r>
                        <a:rPr lang="nb-NO" dirty="0" smtClean="0">
                          <a:solidFill>
                            <a:srgbClr val="FFFFFF"/>
                          </a:solidFill>
                        </a:rPr>
                        <a:t>(liten, middels, stor,</a:t>
                      </a:r>
                      <a:r>
                        <a:rPr lang="nb-NO" baseline="0" dirty="0" smtClean="0">
                          <a:solidFill>
                            <a:srgbClr val="FFFFFF"/>
                          </a:solidFill>
                        </a:rPr>
                        <a:t> svært stor)</a:t>
                      </a:r>
                      <a:endParaRPr lang="nb-NO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FFFFFF"/>
                          </a:solidFill>
                        </a:rPr>
                        <a:t>Konsekvens</a:t>
                      </a:r>
                    </a:p>
                    <a:p>
                      <a:r>
                        <a:rPr lang="nb-NO" dirty="0" smtClean="0">
                          <a:solidFill>
                            <a:srgbClr val="FFFFFF"/>
                          </a:solidFill>
                        </a:rPr>
                        <a:t>(liten, moderat, alvorlig, svært</a:t>
                      </a:r>
                      <a:r>
                        <a:rPr lang="nb-NO" baseline="0" dirty="0" smtClean="0">
                          <a:solidFill>
                            <a:srgbClr val="FFFFFF"/>
                          </a:solidFill>
                        </a:rPr>
                        <a:t> alvorlig)</a:t>
                      </a:r>
                      <a:endParaRPr lang="nb-NO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FFFFFF"/>
                          </a:solidFill>
                        </a:rPr>
                        <a:t>Risikoeier</a:t>
                      </a:r>
                      <a:endParaRPr lang="nb-NO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Risiko for at ….. fører til….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Risiko for at …. på grunn av….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Risiko for at…. som følge av…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4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Risikovurderingsverktøy 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2E9AFA-7FBC-4803-AE18-C7C949737560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1692" y="2504048"/>
            <a:ext cx="7825154" cy="102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323528" y="2420888"/>
            <a:ext cx="6120680" cy="12241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0600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Sporsmaalstegn_2_pp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77429"/>
            <a:ext cx="1080120" cy="70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Plassholder for innhold 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Men hva betyr det i praksis?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Vurdering av risiko – sannsynlighet og konsekvens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EF45E-B255-4D75-B36B-951A02B393FB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446548"/>
              </p:ext>
            </p:extLst>
          </p:nvPr>
        </p:nvGraphicFramePr>
        <p:xfrm>
          <a:off x="683568" y="1934840"/>
          <a:ext cx="4064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FFFFFF"/>
                          </a:solidFill>
                        </a:rPr>
                        <a:t>Sannsynlighet</a:t>
                      </a:r>
                      <a:endParaRPr lang="nb-NO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FFFFFF"/>
                          </a:solidFill>
                        </a:rPr>
                        <a:t>Prosent</a:t>
                      </a:r>
                      <a:endParaRPr lang="nb-NO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Svært stor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Svært stor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Stor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25%-50%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Middels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10-25%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Liten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&lt;</a:t>
                      </a:r>
                      <a:r>
                        <a:rPr lang="nb-NO" baseline="0" dirty="0" smtClean="0"/>
                        <a:t> 10%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776871"/>
              </p:ext>
            </p:extLst>
          </p:nvPr>
        </p:nvGraphicFramePr>
        <p:xfrm>
          <a:off x="683568" y="3735040"/>
          <a:ext cx="4064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FFFFFF"/>
                          </a:solidFill>
                        </a:rPr>
                        <a:t>Konsekvens</a:t>
                      </a:r>
                      <a:endParaRPr lang="nb-NO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Svært</a:t>
                      </a:r>
                      <a:r>
                        <a:rPr lang="nb-NO" baseline="0" dirty="0" smtClean="0"/>
                        <a:t> stor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Stor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Moderat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Liten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ktangel 6"/>
          <p:cNvSpPr/>
          <p:nvPr/>
        </p:nvSpPr>
        <p:spPr>
          <a:xfrm rot="20957362">
            <a:off x="4860032" y="1846592"/>
            <a:ext cx="3168352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 dirty="0" smtClean="0">
                <a:solidFill>
                  <a:srgbClr val="FFFFFF"/>
                </a:solidFill>
              </a:rPr>
              <a:t>Virksomhetens egne skalaer</a:t>
            </a:r>
            <a:endParaRPr lang="nb-NO" b="1" dirty="0">
              <a:solidFill>
                <a:srgbClr val="FFFFFF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4788024" y="4077072"/>
            <a:ext cx="252028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Men hva betyr det egentlig i praksis?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5827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EF45E-B255-4D75-B36B-951A02B393FB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1340768"/>
            <a:ext cx="6590947" cy="52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tel 1"/>
          <p:cNvSpPr txBox="1">
            <a:spLocks noGrp="1"/>
          </p:cNvSpPr>
          <p:nvPr>
            <p:ph type="title"/>
          </p:nvPr>
        </p:nvSpPr>
        <p:spPr>
          <a:xfrm>
            <a:off x="665163" y="-171400"/>
            <a:ext cx="8132762" cy="980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nb-NO" dirty="0" smtClean="0"/>
              <a:t>Eksempel på risikokart</a:t>
            </a: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 rot="20957362">
            <a:off x="4860032" y="1846592"/>
            <a:ext cx="3168352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 dirty="0" smtClean="0">
                <a:solidFill>
                  <a:srgbClr val="FFFFFF"/>
                </a:solidFill>
              </a:rPr>
              <a:t>Eksempel fra DFØ </a:t>
            </a:r>
            <a:endParaRPr lang="nb-NO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</a:t>
            </a:r>
            <a:r>
              <a:rPr lang="nb-NO" dirty="0" smtClean="0"/>
              <a:t>RWS?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Den største verdien av en RWS ligger i </a:t>
            </a:r>
            <a:r>
              <a:rPr lang="nb-NO" b="1" dirty="0" smtClean="0"/>
              <a:t>diskusjonene på tvers av funksjoner </a:t>
            </a:r>
            <a:r>
              <a:rPr lang="nb-NO" dirty="0" smtClean="0"/>
              <a:t>om hva som skal til for å lykkes og hva som hindrer oss i å nå målene vå</a:t>
            </a:r>
            <a:r>
              <a:rPr lang="nb-NO" dirty="0" smtClean="0"/>
              <a:t>re. </a:t>
            </a:r>
          </a:p>
          <a:p>
            <a:endParaRPr lang="en-GB" dirty="0"/>
          </a:p>
          <a:p>
            <a:r>
              <a:rPr lang="nb-NO" dirty="0" smtClean="0"/>
              <a:t>En RWS vil gi </a:t>
            </a:r>
            <a:r>
              <a:rPr lang="nb-NO" b="1" dirty="0" smtClean="0"/>
              <a:t>økt bevissthet </a:t>
            </a:r>
            <a:r>
              <a:rPr lang="nb-NO" b="1" dirty="0" smtClean="0"/>
              <a:t>om status/situasjon </a:t>
            </a:r>
            <a:r>
              <a:rPr lang="nb-NO" dirty="0" smtClean="0"/>
              <a:t>og om vår evne til å nå målene. Dette gir grunnlag for </a:t>
            </a:r>
            <a:r>
              <a:rPr lang="nb-NO" b="1" dirty="0" smtClean="0"/>
              <a:t>bedre prioriteringer </a:t>
            </a:r>
            <a:r>
              <a:rPr lang="nb-NO" dirty="0" smtClean="0"/>
              <a:t>og for å være </a:t>
            </a:r>
            <a:r>
              <a:rPr lang="nb-NO" b="1" dirty="0" smtClean="0"/>
              <a:t>proaktiv. </a:t>
            </a:r>
            <a:r>
              <a:rPr lang="nb-NO" dirty="0" smtClean="0"/>
              <a:t>Gjennom utforming av risikoreduserende tiltak </a:t>
            </a:r>
            <a:r>
              <a:rPr lang="nb-NO" dirty="0" smtClean="0"/>
              <a:t>tar vi høyde for hendelser som </a:t>
            </a:r>
            <a:r>
              <a:rPr lang="nb-NO" dirty="0" smtClean="0"/>
              <a:t>kan inntreffe og påvirke måloppnåelsen negativt</a:t>
            </a:r>
            <a:r>
              <a:rPr lang="nb-NO" dirty="0" smtClean="0"/>
              <a:t>.</a:t>
            </a:r>
          </a:p>
          <a:p>
            <a:endParaRPr lang="en-GB" dirty="0"/>
          </a:p>
          <a:p>
            <a:r>
              <a:rPr lang="nb-NO" dirty="0" smtClean="0"/>
              <a:t>En RWS gir mulighet for å </a:t>
            </a:r>
            <a:r>
              <a:rPr lang="nb-NO" b="1" dirty="0" smtClean="0"/>
              <a:t>diskutere og </a:t>
            </a:r>
            <a:r>
              <a:rPr lang="nb-NO" b="1" dirty="0" smtClean="0"/>
              <a:t>løse k</a:t>
            </a:r>
            <a:r>
              <a:rPr lang="nb-NO" b="1" dirty="0" smtClean="0"/>
              <a:t>omplekse årsak/ virkningsforhold </a:t>
            </a:r>
            <a:r>
              <a:rPr lang="nb-NO" dirty="0" smtClean="0"/>
              <a:t>som påvirker flere områder, og kan dermed </a:t>
            </a:r>
            <a:r>
              <a:rPr lang="nb-NO" dirty="0" smtClean="0"/>
              <a:t>være et viktig bidrag til bedre </a:t>
            </a:r>
            <a:r>
              <a:rPr lang="nb-NO" dirty="0" smtClean="0"/>
              <a:t>styring og kontroll og måloppnåelse! </a:t>
            </a:r>
            <a:r>
              <a:rPr lang="en-GB" dirty="0" smtClean="0"/>
              <a:t>                                              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18.11.2016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3725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1B7672-89C7-4556-A059-8AF80FFEFB2C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8" y="1178418"/>
            <a:ext cx="5697407" cy="552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tel 1"/>
          <p:cNvSpPr txBox="1">
            <a:spLocks/>
          </p:cNvSpPr>
          <p:nvPr/>
        </p:nvSpPr>
        <p:spPr>
          <a:xfrm>
            <a:off x="358775" y="190500"/>
            <a:ext cx="8461375" cy="7191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nb-NO" dirty="0" smtClean="0"/>
              <a:t>Eksempel på risikokart</a:t>
            </a: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 rot="20957362">
            <a:off x="4860032" y="1846592"/>
            <a:ext cx="3168352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 dirty="0" smtClean="0">
                <a:solidFill>
                  <a:srgbClr val="FFFFFF"/>
                </a:solidFill>
              </a:rPr>
              <a:t>Eksempel fra DFØ </a:t>
            </a:r>
            <a:endParaRPr lang="nb-NO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Handlingsplan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Hva slags risikoreduserende tiltak?</a:t>
            </a:r>
          </a:p>
          <a:p>
            <a:r>
              <a:rPr lang="nb-NO" dirty="0" smtClean="0"/>
              <a:t>Hvem er ansvarlig?</a:t>
            </a:r>
          </a:p>
          <a:p>
            <a:r>
              <a:rPr lang="nb-NO" dirty="0" smtClean="0"/>
              <a:t>Når skal tiltaket være gjennomført/frist? </a:t>
            </a:r>
            <a:r>
              <a:rPr lang="nb-NO" smtClean="0"/>
              <a:t>Når skal det rapporteres?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18.11.2016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31</a:t>
            </a:fld>
            <a:endParaRPr lang="nb-N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1692" y="2504048"/>
            <a:ext cx="7825154" cy="102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ktangel 6"/>
          <p:cNvSpPr/>
          <p:nvPr/>
        </p:nvSpPr>
        <p:spPr>
          <a:xfrm>
            <a:off x="6372200" y="2420888"/>
            <a:ext cx="1804646" cy="12241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705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Takk for innsatsen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nb-NO" dirty="0" smtClean="0"/>
              <a:t>Lykke til med risikohåndteringen!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1388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Forutsetninger/rammer?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 rot="20957362">
            <a:off x="4860032" y="836712"/>
            <a:ext cx="3168352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 dirty="0" smtClean="0">
                <a:solidFill>
                  <a:srgbClr val="FFFFFF"/>
                </a:solidFill>
              </a:rPr>
              <a:t>For fasilitator</a:t>
            </a:r>
            <a:endParaRPr lang="nb-NO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2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600" dirty="0" smtClean="0"/>
              <a:t>Definert og kommunisert </a:t>
            </a:r>
            <a:r>
              <a:rPr lang="nb-NO" sz="1600" b="1" dirty="0" smtClean="0"/>
              <a:t>formål med RWS </a:t>
            </a:r>
            <a:r>
              <a:rPr lang="nb-NO" sz="1600" dirty="0" smtClean="0"/>
              <a:t>(hva ønsker man å oppnå?)</a:t>
            </a:r>
          </a:p>
          <a:p>
            <a:r>
              <a:rPr lang="nb-NO" sz="1600" b="1" dirty="0" smtClean="0"/>
              <a:t>Godt formulerte mål </a:t>
            </a:r>
            <a:r>
              <a:rPr lang="nb-NO" sz="1600" dirty="0"/>
              <a:t>(Gull inn gull </a:t>
            </a:r>
            <a:r>
              <a:rPr lang="nb-NO" sz="1600" dirty="0" smtClean="0"/>
              <a:t>ut</a:t>
            </a:r>
            <a:r>
              <a:rPr lang="nb-NO" sz="1600" dirty="0" smtClean="0">
                <a:sym typeface="Wingdings" panose="05000000000000000000" pitchFamily="2" charset="2"/>
              </a:rPr>
              <a:t> </a:t>
            </a:r>
            <a:r>
              <a:rPr lang="nb-NO" sz="1600" dirty="0" smtClean="0"/>
              <a:t>Søppel inn søppel ut</a:t>
            </a:r>
            <a:r>
              <a:rPr lang="nb-NO" sz="1600" dirty="0" smtClean="0">
                <a:sym typeface="Wingdings" panose="05000000000000000000" pitchFamily="2" charset="2"/>
              </a:rPr>
              <a:t></a:t>
            </a:r>
            <a:r>
              <a:rPr lang="nb-NO" sz="1600" dirty="0" smtClean="0"/>
              <a:t>)</a:t>
            </a:r>
          </a:p>
          <a:p>
            <a:pPr lvl="1"/>
            <a:r>
              <a:rPr lang="nb-NO" sz="1400" b="1" dirty="0"/>
              <a:t>God oversikt </a:t>
            </a:r>
            <a:r>
              <a:rPr lang="nb-NO" sz="1400" dirty="0"/>
              <a:t>over og felles </a:t>
            </a:r>
            <a:r>
              <a:rPr lang="nb-NO" sz="1400" b="1" dirty="0"/>
              <a:t>forståelse for </a:t>
            </a:r>
            <a:r>
              <a:rPr lang="nb-NO" sz="1400" b="1" dirty="0" smtClean="0"/>
              <a:t>målene</a:t>
            </a:r>
            <a:endParaRPr lang="nb-NO" sz="1400" dirty="0"/>
          </a:p>
          <a:p>
            <a:r>
              <a:rPr lang="nb-NO" sz="1600" dirty="0"/>
              <a:t>Oversikt over vesentlige </a:t>
            </a:r>
            <a:r>
              <a:rPr lang="nb-NO" sz="1600" b="1" dirty="0" smtClean="0"/>
              <a:t>krav</a:t>
            </a:r>
          </a:p>
          <a:p>
            <a:r>
              <a:rPr lang="nb-NO" sz="1600" b="1" dirty="0" smtClean="0"/>
              <a:t>Godt formulerte risikoer </a:t>
            </a:r>
            <a:r>
              <a:rPr lang="nb-NO" sz="1600" dirty="0" smtClean="0"/>
              <a:t>(tydelige og avgrensede) og </a:t>
            </a:r>
            <a:r>
              <a:rPr lang="nb-NO" sz="1600" b="1" dirty="0" smtClean="0"/>
              <a:t>felles forståelse </a:t>
            </a:r>
            <a:r>
              <a:rPr lang="nb-NO" sz="1600" dirty="0" smtClean="0"/>
              <a:t>for hva som ligger i disse </a:t>
            </a:r>
            <a:r>
              <a:rPr lang="nb-NO" sz="1600" dirty="0" smtClean="0"/>
              <a:t>risikoene</a:t>
            </a:r>
          </a:p>
          <a:p>
            <a:r>
              <a:rPr lang="nb-NO" sz="1600" dirty="0" smtClean="0"/>
              <a:t>Særlig hvis godt formulerte mål og risikoer ikke er på plass før RWS, er det viktig med kompetanse om hvordan mål og risiko bør formuleres</a:t>
            </a:r>
            <a:endParaRPr lang="nb-NO" sz="1600" dirty="0" smtClean="0"/>
          </a:p>
          <a:p>
            <a:r>
              <a:rPr lang="nb-NO" sz="1600" dirty="0" smtClean="0"/>
              <a:t>Definert og kommunisert </a:t>
            </a:r>
            <a:r>
              <a:rPr lang="nb-NO" sz="1600" b="1" dirty="0" smtClean="0"/>
              <a:t>tidsaspekt</a:t>
            </a:r>
            <a:r>
              <a:rPr lang="nb-NO" sz="1600" dirty="0" smtClean="0"/>
              <a:t> (risiko innen et år eller fem år?)</a:t>
            </a:r>
            <a:endParaRPr lang="nb-NO" sz="1600" dirty="0"/>
          </a:p>
          <a:p>
            <a:r>
              <a:rPr lang="nb-NO" sz="1600" dirty="0"/>
              <a:t>Definert </a:t>
            </a:r>
            <a:r>
              <a:rPr lang="nb-NO" sz="1600" dirty="0" smtClean="0"/>
              <a:t> og kommunisert felles </a:t>
            </a:r>
            <a:r>
              <a:rPr lang="nb-NO" sz="1600" b="1" dirty="0" smtClean="0"/>
              <a:t>risikobegreper</a:t>
            </a:r>
            <a:r>
              <a:rPr lang="nb-NO" sz="1600" dirty="0" smtClean="0"/>
              <a:t> </a:t>
            </a:r>
            <a:r>
              <a:rPr lang="nb-NO" sz="1600" dirty="0"/>
              <a:t>– sentrale definisjoner</a:t>
            </a:r>
          </a:p>
          <a:p>
            <a:pPr lvl="1"/>
            <a:r>
              <a:rPr lang="nb-NO" sz="1400" dirty="0"/>
              <a:t>Risiko (iboende og restrisiko), risikotoleranse, risikounivers, mv.</a:t>
            </a:r>
          </a:p>
          <a:p>
            <a:r>
              <a:rPr lang="nb-NO" sz="1600" dirty="0"/>
              <a:t>Definert </a:t>
            </a:r>
            <a:r>
              <a:rPr lang="nb-NO" sz="1600" dirty="0" smtClean="0"/>
              <a:t>og kommunisert </a:t>
            </a:r>
            <a:r>
              <a:rPr lang="nb-NO" sz="1600" b="1" dirty="0" smtClean="0"/>
              <a:t>kategorier </a:t>
            </a:r>
            <a:r>
              <a:rPr lang="nb-NO" sz="1600" b="1" dirty="0"/>
              <a:t>av </a:t>
            </a:r>
            <a:r>
              <a:rPr lang="nb-NO" sz="1600" b="1" dirty="0" smtClean="0"/>
              <a:t>risikoer </a:t>
            </a:r>
            <a:r>
              <a:rPr lang="nb-NO" sz="1600" dirty="0"/>
              <a:t>det skal fokuseres på (strategisk vs. </a:t>
            </a:r>
            <a:r>
              <a:rPr lang="nb-NO" sz="1600" dirty="0" smtClean="0"/>
              <a:t>operasjonell, interne vs. eksterne). </a:t>
            </a:r>
          </a:p>
          <a:p>
            <a:endParaRPr lang="nb-NO" sz="1600" dirty="0"/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Forutsetninger for en vellykket RWS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18.11.2016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t="33067" r="5136" b="11555"/>
          <a:stretch/>
        </p:blipFill>
        <p:spPr bwMode="auto">
          <a:xfrm>
            <a:off x="4067944" y="5277249"/>
            <a:ext cx="3988965" cy="137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252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Forutsetninger for en vellykket RWS forts.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Definert og kommunisert </a:t>
            </a:r>
            <a:r>
              <a:rPr lang="nb-NO" b="1" dirty="0" smtClean="0"/>
              <a:t>risikotoleranser for de viktigste målene</a:t>
            </a:r>
            <a:r>
              <a:rPr lang="nb-NO" dirty="0" smtClean="0"/>
              <a:t> 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eksempelvis i form av;</a:t>
            </a:r>
          </a:p>
          <a:p>
            <a:pPr lvl="1"/>
            <a:r>
              <a:rPr lang="nb-NO" dirty="0"/>
              <a:t>Kvalitetsstandarder</a:t>
            </a:r>
          </a:p>
          <a:p>
            <a:pPr lvl="1"/>
            <a:r>
              <a:rPr lang="nb-NO" dirty="0"/>
              <a:t>Styringsparametere, resultatkrav, </a:t>
            </a:r>
            <a:r>
              <a:rPr lang="nb-NO" dirty="0" err="1"/>
              <a:t>KPIer</a:t>
            </a:r>
            <a:r>
              <a:rPr lang="nb-NO" dirty="0"/>
              <a:t>, kvalitative eller kvantitative toleranser mv</a:t>
            </a:r>
            <a:r>
              <a:rPr lang="nb-NO" dirty="0" smtClean="0"/>
              <a:t>.</a:t>
            </a:r>
          </a:p>
          <a:p>
            <a:r>
              <a:rPr lang="nb-NO" dirty="0" smtClean="0"/>
              <a:t>Definert </a:t>
            </a:r>
            <a:r>
              <a:rPr lang="nb-NO" b="1" dirty="0"/>
              <a:t>skalaer</a:t>
            </a:r>
            <a:r>
              <a:rPr lang="nb-NO" dirty="0"/>
              <a:t> for sannsynlighet og konsekvens og </a:t>
            </a:r>
            <a:r>
              <a:rPr lang="nb-NO" b="1" dirty="0" smtClean="0"/>
              <a:t>risikokart</a:t>
            </a:r>
            <a:r>
              <a:rPr lang="nb-NO" dirty="0" smtClean="0"/>
              <a:t> som gjenspeiler risikotoleranse</a:t>
            </a:r>
            <a:endParaRPr lang="nb-NO" dirty="0"/>
          </a:p>
          <a:p>
            <a:r>
              <a:rPr lang="nb-NO" dirty="0"/>
              <a:t>Definert </a:t>
            </a:r>
            <a:r>
              <a:rPr lang="nb-NO" b="1" dirty="0"/>
              <a:t>prosess</a:t>
            </a:r>
            <a:r>
              <a:rPr lang="nb-NO" dirty="0"/>
              <a:t> eksempelvis i form av prosedyre for risikovurderinger;</a:t>
            </a:r>
          </a:p>
          <a:p>
            <a:pPr lvl="1"/>
            <a:r>
              <a:rPr lang="nb-NO" i="1" dirty="0" smtClean="0"/>
              <a:t>Hvor</a:t>
            </a:r>
            <a:r>
              <a:rPr lang="nb-NO" dirty="0" smtClean="0"/>
              <a:t>/på hvilket nivå i virksomheten skal </a:t>
            </a:r>
            <a:r>
              <a:rPr lang="nb-NO" dirty="0"/>
              <a:t>det gjennomføres </a:t>
            </a:r>
            <a:r>
              <a:rPr lang="nb-NO" dirty="0" smtClean="0"/>
              <a:t>og dokumenteres risikovurderinger</a:t>
            </a:r>
            <a:r>
              <a:rPr lang="nb-NO" dirty="0"/>
              <a:t>?</a:t>
            </a:r>
          </a:p>
          <a:p>
            <a:pPr lvl="1"/>
            <a:r>
              <a:rPr lang="nb-NO" i="1" dirty="0"/>
              <a:t>Når</a:t>
            </a:r>
            <a:r>
              <a:rPr lang="nb-NO" dirty="0"/>
              <a:t> skal ulike områder </a:t>
            </a:r>
            <a:r>
              <a:rPr lang="nb-NO" dirty="0" err="1"/>
              <a:t>risikovurderes</a:t>
            </a:r>
            <a:r>
              <a:rPr lang="nb-NO" dirty="0"/>
              <a:t>?</a:t>
            </a:r>
          </a:p>
          <a:p>
            <a:pPr lvl="1"/>
            <a:r>
              <a:rPr lang="nb-NO" i="1" dirty="0"/>
              <a:t>Hvordan</a:t>
            </a:r>
            <a:r>
              <a:rPr lang="nb-NO" dirty="0"/>
              <a:t> skal risikovurderingene gjennomføres og dokumenteres?</a:t>
            </a:r>
          </a:p>
          <a:p>
            <a:pPr lvl="1"/>
            <a:r>
              <a:rPr lang="nb-NO" i="1" dirty="0"/>
              <a:t>Hvordan</a:t>
            </a:r>
            <a:r>
              <a:rPr lang="nb-NO" dirty="0"/>
              <a:t> skal resultatet benyttes videre i styringen og hvordan skal tiltak følges opp? Av hvem?</a:t>
            </a:r>
          </a:p>
          <a:p>
            <a:pPr lvl="1"/>
            <a:r>
              <a:rPr lang="nb-NO" i="1" dirty="0"/>
              <a:t>Hvor og når </a:t>
            </a:r>
            <a:r>
              <a:rPr lang="nb-NO" i="1" dirty="0" smtClean="0"/>
              <a:t>følge opp og rapportere</a:t>
            </a:r>
            <a:r>
              <a:rPr lang="nb-NO" dirty="0"/>
              <a:t>?</a:t>
            </a:r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18.11.2016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611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Forberedelser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 rot="20957362">
            <a:off x="4860032" y="836712"/>
            <a:ext cx="3168352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 dirty="0" smtClean="0">
                <a:solidFill>
                  <a:srgbClr val="FFFFFF"/>
                </a:solidFill>
              </a:rPr>
              <a:t>For fasilitator</a:t>
            </a:r>
          </a:p>
          <a:p>
            <a:r>
              <a:rPr lang="nb-NO" b="1" dirty="0" smtClean="0">
                <a:solidFill>
                  <a:srgbClr val="FFFFFF"/>
                </a:solidFill>
              </a:rPr>
              <a:t>Gjøres i forkant av RWS eller som del av selve RWS</a:t>
            </a:r>
            <a:endParaRPr lang="nb-NO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26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Forberedelser til risikoworkshop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/>
              <a:t>Vurder behovet for et </a:t>
            </a:r>
            <a:r>
              <a:rPr lang="nb-NO" sz="2000" b="1" dirty="0"/>
              <a:t>kick-</a:t>
            </a:r>
            <a:r>
              <a:rPr lang="nb-NO" sz="2000" b="1" dirty="0" err="1"/>
              <a:t>off</a:t>
            </a:r>
            <a:r>
              <a:rPr lang="nb-NO" sz="2000" b="1" dirty="0"/>
              <a:t> møte </a:t>
            </a:r>
            <a:r>
              <a:rPr lang="nb-NO" sz="2000" dirty="0"/>
              <a:t>hvor deltakerne blir introdusert til </a:t>
            </a:r>
            <a:r>
              <a:rPr lang="nb-NO" sz="2000" dirty="0" smtClean="0"/>
              <a:t>rammene/forutsetningene </a:t>
            </a:r>
            <a:r>
              <a:rPr lang="nb-NO" sz="2000" dirty="0"/>
              <a:t>og </a:t>
            </a:r>
            <a:r>
              <a:rPr lang="nb-NO" sz="2000" dirty="0" smtClean="0"/>
              <a:t>blir enige om</a:t>
            </a:r>
            <a:r>
              <a:rPr lang="nb-NO" sz="2000" dirty="0"/>
              <a:t>;</a:t>
            </a:r>
          </a:p>
          <a:p>
            <a:pPr lvl="1"/>
            <a:r>
              <a:rPr lang="nb-NO" sz="1800" dirty="0" smtClean="0"/>
              <a:t>Hvilke </a:t>
            </a:r>
            <a:r>
              <a:rPr lang="nb-NO" sz="1800" dirty="0"/>
              <a:t>mål som skal </a:t>
            </a:r>
            <a:r>
              <a:rPr lang="nb-NO" sz="1800" dirty="0" err="1"/>
              <a:t>risikovurderes</a:t>
            </a:r>
            <a:r>
              <a:rPr lang="nb-NO" sz="1800" dirty="0"/>
              <a:t> og hvilke vesentlige krav som må </a:t>
            </a:r>
            <a:r>
              <a:rPr lang="nb-NO" sz="1800" dirty="0" err="1" smtClean="0"/>
              <a:t>hensyntas</a:t>
            </a:r>
            <a:r>
              <a:rPr lang="nb-NO" sz="1800" dirty="0" smtClean="0"/>
              <a:t> </a:t>
            </a:r>
          </a:p>
          <a:p>
            <a:pPr lvl="1"/>
            <a:r>
              <a:rPr lang="nb-NO" sz="1800" dirty="0"/>
              <a:t>Felles forståelse for mål og </a:t>
            </a:r>
            <a:r>
              <a:rPr lang="nb-NO" sz="1800" dirty="0" smtClean="0"/>
              <a:t>krav</a:t>
            </a:r>
            <a:endParaRPr lang="nb-NO" sz="1800" dirty="0"/>
          </a:p>
          <a:p>
            <a:pPr lvl="1"/>
            <a:r>
              <a:rPr lang="nb-NO" sz="1800" dirty="0"/>
              <a:t>Felles risikospråk (sentrale definisjoner)</a:t>
            </a:r>
          </a:p>
          <a:p>
            <a:pPr lvl="1"/>
            <a:r>
              <a:rPr lang="nb-NO" sz="1800" dirty="0"/>
              <a:t>Kategorier av hendelser/risikoer </a:t>
            </a:r>
            <a:endParaRPr lang="nb-NO" sz="1800" dirty="0" smtClean="0"/>
          </a:p>
          <a:p>
            <a:pPr lvl="1"/>
            <a:r>
              <a:rPr lang="nb-NO" sz="1800" dirty="0" smtClean="0"/>
              <a:t>Risikotoleranser</a:t>
            </a:r>
            <a:endParaRPr lang="nb-NO" sz="1800" dirty="0"/>
          </a:p>
          <a:p>
            <a:pPr lvl="1"/>
            <a:r>
              <a:rPr lang="nb-NO" sz="1800" dirty="0" smtClean="0"/>
              <a:t>Skalaer til bruk i vurderingen</a:t>
            </a:r>
            <a:endParaRPr lang="nb-NO" sz="1800" dirty="0"/>
          </a:p>
          <a:p>
            <a:pPr lvl="1"/>
            <a:r>
              <a:rPr lang="nb-NO" sz="1800" dirty="0"/>
              <a:t>Prosedyrene/prosessen for </a:t>
            </a:r>
            <a:r>
              <a:rPr lang="nb-NO" sz="1800" dirty="0" smtClean="0"/>
              <a:t>risikovurderinger (hvor, når, hvordan, hvem etc.)</a:t>
            </a:r>
            <a:endParaRPr lang="nb-NO" sz="1800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18.11.2016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903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Forberedelser til </a:t>
            </a:r>
            <a:r>
              <a:rPr lang="nb-NO" dirty="0" smtClean="0"/>
              <a:t>risikoworkshop forts.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b-NO" sz="1800" dirty="0"/>
              <a:t>Vurder å sende ut risikospørreskjemaer til involverte enheter for å </a:t>
            </a:r>
            <a:r>
              <a:rPr lang="nb-NO" sz="1800" dirty="0" smtClean="0"/>
              <a:t>identifisere og bearbeide </a:t>
            </a:r>
            <a:r>
              <a:rPr lang="nb-NO" sz="1800" dirty="0"/>
              <a:t>risikoer, evt. intervju i forkant av </a:t>
            </a:r>
            <a:r>
              <a:rPr lang="nb-NO" sz="1800" dirty="0" smtClean="0"/>
              <a:t>workshopen</a:t>
            </a:r>
            <a:endParaRPr lang="nb-NO" sz="1800" dirty="0"/>
          </a:p>
          <a:p>
            <a:pPr lvl="2"/>
            <a:r>
              <a:rPr lang="nb-NO" dirty="0" err="1" smtClean="0"/>
              <a:t>Fasilitator</a:t>
            </a:r>
            <a:r>
              <a:rPr lang="nb-NO" dirty="0" smtClean="0"/>
              <a:t> </a:t>
            </a:r>
            <a:r>
              <a:rPr lang="nb-NO" dirty="0" smtClean="0"/>
              <a:t>b</a:t>
            </a:r>
            <a:r>
              <a:rPr lang="nb-NO" dirty="0" smtClean="0"/>
              <a:t>earbeider og lager forslag til nettoliste over foreslåtte risikoer og sørger for at disse er godt formulerte (bruttoliste </a:t>
            </a:r>
            <a:r>
              <a:rPr lang="nb-NO" dirty="0"/>
              <a:t>-&gt; nettoliste). </a:t>
            </a:r>
          </a:p>
          <a:p>
            <a:pPr lvl="2"/>
            <a:r>
              <a:rPr lang="nb-NO" dirty="0"/>
              <a:t>Forankret nettolisten før eller i starten av risikoworkshopen med deltakerne (da kan man i selve risikoworkshopen kun konsentrere seg om å </a:t>
            </a:r>
            <a:r>
              <a:rPr lang="nb-NO" dirty="0" smtClean="0"/>
              <a:t>vurdere, prioritere </a:t>
            </a:r>
            <a:r>
              <a:rPr lang="nb-NO" dirty="0"/>
              <a:t>og håndtere risiko)</a:t>
            </a:r>
          </a:p>
          <a:p>
            <a:pPr lvl="1"/>
            <a:endParaRPr lang="nb-NO" sz="1800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18.11.2016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37563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1|0.1"/>
</p:tagLst>
</file>

<file path=ppt/theme/theme1.xml><?xml version="1.0" encoding="utf-8"?>
<a:theme xmlns:a="http://schemas.openxmlformats.org/drawingml/2006/main" name="DFO_mal_LogoTopp_v2">
  <a:themeElements>
    <a:clrScheme name="DFØ">
      <a:dk1>
        <a:srgbClr val="0A2653"/>
      </a:dk1>
      <a:lt1>
        <a:srgbClr val="0092D2"/>
      </a:lt1>
      <a:dk2>
        <a:srgbClr val="2E4F2F"/>
      </a:dk2>
      <a:lt2>
        <a:srgbClr val="5F8A25"/>
      </a:lt2>
      <a:accent1>
        <a:srgbClr val="444849"/>
      </a:accent1>
      <a:accent2>
        <a:srgbClr val="98261F"/>
      </a:accent2>
      <a:accent3>
        <a:srgbClr val="D63F20"/>
      </a:accent3>
      <a:accent4>
        <a:srgbClr val="141313"/>
      </a:accent4>
      <a:accent5>
        <a:srgbClr val="141313"/>
      </a:accent5>
      <a:accent6>
        <a:srgbClr val="141313"/>
      </a:accent6>
      <a:hlink>
        <a:srgbClr val="141313"/>
      </a:hlink>
      <a:folHlink>
        <a:srgbClr val="14131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>
    <a:extraClrScheme>
      <a:clrScheme name="GIEK 1">
        <a:dk1>
          <a:srgbClr val="000000"/>
        </a:dk1>
        <a:lt1>
          <a:srgbClr val="FFFFFF"/>
        </a:lt1>
        <a:dk2>
          <a:srgbClr val="1B4385"/>
        </a:dk2>
        <a:lt2>
          <a:srgbClr val="6B5B49"/>
        </a:lt2>
        <a:accent1>
          <a:srgbClr val="0B8EC8"/>
        </a:accent1>
        <a:accent2>
          <a:srgbClr val="7E9144"/>
        </a:accent2>
        <a:accent3>
          <a:srgbClr val="FFFFFF"/>
        </a:accent3>
        <a:accent4>
          <a:srgbClr val="000000"/>
        </a:accent4>
        <a:accent5>
          <a:srgbClr val="AAC6E0"/>
        </a:accent5>
        <a:accent6>
          <a:srgbClr val="72833D"/>
        </a:accent6>
        <a:hlink>
          <a:srgbClr val="A4072D"/>
        </a:hlink>
        <a:folHlink>
          <a:srgbClr val="8DA7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DFO_mal_LogoTopp_v2</Template>
  <TotalTime>0</TotalTime>
  <Words>1692</Words>
  <Application>Microsoft Office PowerPoint</Application>
  <PresentationFormat>Skjermfremvisning (4:3)</PresentationFormat>
  <Paragraphs>336</Paragraphs>
  <Slides>32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32</vt:i4>
      </vt:variant>
    </vt:vector>
  </HeadingPairs>
  <TitlesOfParts>
    <vt:vector size="33" baseType="lpstr">
      <vt:lpstr>DFO_mal_LogoTopp_v2</vt:lpstr>
      <vt:lpstr>Hva er en risikoworkshop?</vt:lpstr>
      <vt:lpstr>Hva er en risikoworskhop (RWS)?</vt:lpstr>
      <vt:lpstr>Hvorfor RWS?</vt:lpstr>
      <vt:lpstr>Forutsetninger/rammer?</vt:lpstr>
      <vt:lpstr>Forutsetninger for en vellykket RWS</vt:lpstr>
      <vt:lpstr>Forutsetninger for en vellykket RWS forts.</vt:lpstr>
      <vt:lpstr>Forberedelser</vt:lpstr>
      <vt:lpstr>Forberedelser til risikoworkshop</vt:lpstr>
      <vt:lpstr>Forberedelser til risikoworkshop forts.</vt:lpstr>
      <vt:lpstr>Risikoworkshop</vt:lpstr>
      <vt:lpstr>Agenda</vt:lpstr>
      <vt:lpstr>Rolleavklaring</vt:lpstr>
      <vt:lpstr>Innledning og formål</vt:lpstr>
      <vt:lpstr>Økonomiregelverkets krav</vt:lpstr>
      <vt:lpstr>Økonomiregelverkets krav forts.</vt:lpstr>
      <vt:lpstr>Risikovurdering som verktøy for bedre måloppnåelse</vt:lpstr>
      <vt:lpstr>Dagens prosess</vt:lpstr>
      <vt:lpstr>PowerPoint-presentasjon</vt:lpstr>
      <vt:lpstr>PowerPoint-presentasjon</vt:lpstr>
      <vt:lpstr>Gjennomføre risikovurderinger </vt:lpstr>
      <vt:lpstr>Grunnlag: mål og krav</vt:lpstr>
      <vt:lpstr>Identifisere kritiske suksessfaktorer</vt:lpstr>
      <vt:lpstr>PowerPoint-presentasjon</vt:lpstr>
      <vt:lpstr>Risiko et uttrykk for usikkerhet</vt:lpstr>
      <vt:lpstr>Kontrollspørsmål</vt:lpstr>
      <vt:lpstr>Dokumentasjon av risikovurderingen</vt:lpstr>
      <vt:lpstr>Risikovurderingsverktøy </vt:lpstr>
      <vt:lpstr>Vurdering av risiko – sannsynlighet og konsekvens</vt:lpstr>
      <vt:lpstr>Eksempel på risikokart</vt:lpstr>
      <vt:lpstr>PowerPoint-presentasjon</vt:lpstr>
      <vt:lpstr>Handlingsplan</vt:lpstr>
      <vt:lpstr>Takk for innsatsen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2016-06-21T14:27:47Z</dcterms:created>
  <dcterms:modified xsi:type="dcterms:W3CDTF">2016-11-18T14:18:01Z</dcterms:modified>
</cp:coreProperties>
</file>