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637" r:id="rId3"/>
    <p:sldId id="3639" r:id="rId4"/>
    <p:sldId id="3627" r:id="rId5"/>
    <p:sldId id="3633" r:id="rId6"/>
    <p:sldId id="3634" r:id="rId7"/>
    <p:sldId id="3641" r:id="rId8"/>
    <p:sldId id="3640" r:id="rId9"/>
    <p:sldId id="3614" r:id="rId10"/>
    <p:sldId id="3574" r:id="rId11"/>
    <p:sldId id="3630" r:id="rId12"/>
    <p:sldId id="3542" r:id="rId13"/>
    <p:sldId id="260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883" autoAdjust="0"/>
  </p:normalViewPr>
  <p:slideViewPr>
    <p:cSldViewPr snapToGrid="0">
      <p:cViewPr varScale="1">
        <p:scale>
          <a:sx n="91" d="100"/>
          <a:sy n="91" d="100"/>
        </p:scale>
        <p:origin x="1296" y="84"/>
      </p:cViewPr>
      <p:guideLst>
        <p:guide orient="horz" pos="2228"/>
        <p:guide pos="3840"/>
      </p:guideLst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4264"/>
    </p:cViewPr>
  </p:sorterViewPr>
  <p:notesViewPr>
    <p:cSldViewPr snapToGrid="0" showGuides="1">
      <p:cViewPr varScale="1">
        <p:scale>
          <a:sx n="213" d="100"/>
          <a:sy n="213" d="100"/>
        </p:scale>
        <p:origin x="1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02.07.2020</a:t>
            </a:fld>
            <a:endParaRPr lang="nb-NO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02.07.2020</a:t>
            </a:fld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043CB-0362-4B82-A1DA-E991A889AC8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04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043CB-0362-4B82-A1DA-E991A889AC8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183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043CB-0362-4B82-A1DA-E991A889AC8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251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latin typeface="Arial Regular"/>
              </a:rPr>
              <a:t>Det flerårige og ettårige må henge sammen. Sagt på en annen måte så må strategi må henge sammen med den øvrige styringen</a:t>
            </a:r>
          </a:p>
          <a:p>
            <a:endParaRPr lang="nb-NO" dirty="0">
              <a:latin typeface="Arial Regular"/>
            </a:endParaRPr>
          </a:p>
          <a:p>
            <a:r>
              <a:rPr lang="nb-NO" dirty="0">
                <a:latin typeface="Arial Regular"/>
              </a:rPr>
              <a:t>Behovet for en strategi må vurderes i forhold til resten av virksomhetens styringssystem.</a:t>
            </a:r>
          </a:p>
          <a:p>
            <a:pPr marL="0" indent="0">
              <a:buNone/>
            </a:pPr>
            <a:r>
              <a:rPr lang="nb-NO" dirty="0">
                <a:latin typeface="Arial Regular"/>
              </a:rPr>
              <a:t> </a:t>
            </a:r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nb-NO" dirty="0">
                <a:latin typeface="Arial Regular"/>
              </a:rPr>
              <a:t>Hvilke dokumenter beskriver virksomhetens strategi i dag? </a:t>
            </a:r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nb-NO" dirty="0">
                <a:latin typeface="Arial Regular"/>
              </a:rPr>
              <a:t>Har virksomheten en langsiktig plan som omhandler hva virksomheten skal prioritere? </a:t>
            </a:r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nb-NO" dirty="0">
                <a:latin typeface="Arial Regular"/>
              </a:rPr>
              <a:t>Er det allerede et godt og modent flerårig og strategisk perspektiv integrert i virksomhetsstyringssystemet? Da er det ikke gitt at virksomheten trenger et eget strategidokument i tillegg.</a:t>
            </a:r>
          </a:p>
          <a:p>
            <a:endParaRPr lang="nb-NO" dirty="0">
              <a:effectLst/>
            </a:endParaRPr>
          </a:p>
          <a:p>
            <a:r>
              <a:rPr lang="nb-NO" dirty="0">
                <a:latin typeface="Arial Regular"/>
              </a:rPr>
              <a:t>Det å se hvordan en virksomhetsstrategi og virksomhetens styringssystem henger sammen består egentlig av to elementer:</a:t>
            </a:r>
          </a:p>
          <a:p>
            <a:pPr marL="171450" indent="-171450">
              <a:buFontTx/>
              <a:buChar char="-"/>
            </a:pPr>
            <a:r>
              <a:rPr lang="nb-NO" dirty="0">
                <a:effectLst/>
                <a:latin typeface="Arial Regular"/>
              </a:rPr>
              <a:t>Virksomhetsstrategien forhold til andre styringsdokumenter</a:t>
            </a:r>
          </a:p>
          <a:p>
            <a:pPr marL="171450" indent="-171450">
              <a:buFontTx/>
              <a:buChar char="-"/>
            </a:pPr>
            <a:r>
              <a:rPr lang="nb-NO" dirty="0">
                <a:effectLst/>
                <a:latin typeface="Arial Regular"/>
              </a:rPr>
              <a:t>Den interne virksomhetsstyringens sammenheng med strategien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E2366-2B01-4EF9-904F-D4B9CFD249F1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199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4">
              <a:defRPr/>
            </a:pPr>
            <a:fld id="{FA8E2366-2B01-4EF9-904F-D4B9CFD249F1}" type="slidenum">
              <a:rPr lang="nb-NO" sz="2200">
                <a:solidFill>
                  <a:prstClr val="black"/>
                </a:solidFill>
                <a:latin typeface="Arial Regular"/>
              </a:rPr>
              <a:pPr defTabSz="914324">
                <a:defRPr/>
              </a:pPr>
              <a:t>10</a:t>
            </a:fld>
            <a:endParaRPr lang="nb-NO" sz="2200" dirty="0">
              <a:solidFill>
                <a:prstClr val="black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8525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4">
              <a:defRPr/>
            </a:pPr>
            <a:endParaRPr lang="nb-NO" dirty="0">
              <a:latin typeface="Arial Regular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E2366-2B01-4EF9-904F-D4B9CFD249F1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924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6530" y="4784836"/>
            <a:ext cx="6221570" cy="499799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02.07.2020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713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02.07.2020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02.07.2020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02.07.2020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02.07.2020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02.07.2020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02.07.2020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02.07.2020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0069" y="288036"/>
            <a:ext cx="11089386" cy="97212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40067" y="1721224"/>
            <a:ext cx="11089388" cy="421951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0514-506F-4298-9011-B7EEFDC6576A}" type="datetime1">
              <a:rPr lang="nb-NO" smtClean="0"/>
              <a:t>02.07.2020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884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killeark lyseblå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556260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000" b="1" cap="all" baseline="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7031"/>
          <a:stretch/>
        </p:blipFill>
        <p:spPr>
          <a:xfrm>
            <a:off x="6214631" y="375444"/>
            <a:ext cx="597737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2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psummer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D7C553-BB7D-1849-ABF5-363F8964CA6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B200FB6-8FC7-E442-BBD3-8F9652C18770}" type="datetime1">
              <a:rPr lang="nb-NO" smtClean="0"/>
              <a:t>02.07.2020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BFBE0D3-D20F-304C-AA8E-E435F231C3E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74231" y="6398279"/>
            <a:ext cx="5130154" cy="184666"/>
          </a:xfrm>
        </p:spPr>
        <p:txBody>
          <a:bodyPr/>
          <a:lstStyle/>
          <a:p>
            <a:r>
              <a:rPr lang="nb-NO"/>
              <a:t>Tekst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B49761-BA56-E446-8975-49DF1D97FA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D8F358E-1AF9-C44D-8F49-9B230341B08C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A6CD77D9-B429-9049-969E-4880EF8D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17675"/>
            <a:ext cx="6967538" cy="4232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800">
                <a:solidFill>
                  <a:srgbClr val="0085C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A85E2DA6-DB9B-A34A-AB1A-A36027D1EC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1717676"/>
            <a:ext cx="3325917" cy="423227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80F6110F-2C34-7C4C-9E90-E99C247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1894" y="6089129"/>
            <a:ext cx="2016742" cy="67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0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02.07.2020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02.07.2020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02.07.2020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02.07.2020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02.07.2020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02.07.2020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7" r:id="rId2"/>
    <p:sldLayoutId id="2147483729" r:id="rId3"/>
    <p:sldLayoutId id="2147483730" r:id="rId4"/>
    <p:sldLayoutId id="2147483728" r:id="rId5"/>
    <p:sldLayoutId id="2147483731" r:id="rId6"/>
    <p:sldLayoutId id="2147483732" r:id="rId7"/>
    <p:sldLayoutId id="2147483743" r:id="rId8"/>
    <p:sldLayoutId id="2147483726" r:id="rId9"/>
    <p:sldLayoutId id="2147483774" r:id="rId10"/>
    <p:sldLayoutId id="2147483775" r:id="rId11"/>
    <p:sldLayoutId id="2147483776" r:id="rId12"/>
    <p:sldLayoutId id="2147483755" r:id="rId13"/>
    <p:sldLayoutId id="2147483770" r:id="rId14"/>
    <p:sldLayoutId id="2147483771" r:id="rId15"/>
    <p:sldLayoutId id="2147483780" r:id="rId16"/>
    <p:sldLayoutId id="2147483781" r:id="rId17"/>
    <p:sldLayoutId id="2147483782" r:id="rId18"/>
    <p:sldLayoutId id="2147483777" r:id="rId19"/>
    <p:sldLayoutId id="2147483778" r:id="rId20"/>
    <p:sldLayoutId id="2147483779" r:id="rId21"/>
    <p:sldLayoutId id="2147483703" r:id="rId22"/>
    <p:sldLayoutId id="2147483749" r:id="rId23"/>
    <p:sldLayoutId id="2147483704" r:id="rId24"/>
    <p:sldLayoutId id="2147483750" r:id="rId25"/>
    <p:sldLayoutId id="2147483705" r:id="rId26"/>
    <p:sldLayoutId id="2147483751" r:id="rId27"/>
    <p:sldLayoutId id="2147483707" r:id="rId28"/>
    <p:sldLayoutId id="2147483733" r:id="rId29"/>
    <p:sldLayoutId id="2147483747" r:id="rId30"/>
    <p:sldLayoutId id="2147483748" r:id="rId31"/>
    <p:sldLayoutId id="2147483783" r:id="rId32"/>
    <p:sldLayoutId id="2147483765" r:id="rId33"/>
    <p:sldLayoutId id="2147483764" r:id="rId34"/>
    <p:sldLayoutId id="2147483725" r:id="rId35"/>
    <p:sldLayoutId id="2147483746" r:id="rId36"/>
    <p:sldLayoutId id="2147483766" r:id="rId37"/>
    <p:sldLayoutId id="2147483767" r:id="rId38"/>
    <p:sldLayoutId id="2147483772" r:id="rId39"/>
    <p:sldLayoutId id="2147483773" r:id="rId40"/>
    <p:sldLayoutId id="2147483719" r:id="rId41"/>
    <p:sldLayoutId id="2147483744" r:id="rId42"/>
    <p:sldLayoutId id="2147483745" r:id="rId43"/>
    <p:sldLayoutId id="2147483768" r:id="rId44"/>
    <p:sldLayoutId id="2147483769" r:id="rId45"/>
    <p:sldLayoutId id="2147483660" r:id="rId46"/>
    <p:sldLayoutId id="2147483784" r:id="rId47"/>
    <p:sldLayoutId id="2147483785" r:id="rId48"/>
    <p:sldLayoutId id="2147483786" r:id="rId4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6.png"/><Relationship Id="rId3" Type="http://schemas.openxmlformats.org/officeDocument/2006/relationships/image" Target="../media/image40.emf"/><Relationship Id="rId7" Type="http://schemas.openxmlformats.org/officeDocument/2006/relationships/image" Target="../media/image32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1.sv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41.png"/><Relationship Id="rId9" Type="http://schemas.openxmlformats.org/officeDocument/2006/relationships/image" Target="../media/image34.png"/><Relationship Id="rId14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E37015-0E3A-9B44-BFC4-FC7E3E489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Dokumenthierarkiøvelse</a:t>
            </a:r>
          </a:p>
        </p:txBody>
      </p:sp>
    </p:spTree>
    <p:extLst>
      <p:ext uri="{BB962C8B-B14F-4D97-AF65-F5344CB8AC3E}">
        <p14:creationId xmlns:p14="http://schemas.microsoft.com/office/powerpoint/2010/main" val="13835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e 31">
            <a:extLst>
              <a:ext uri="{FF2B5EF4-FFF2-40B4-BE49-F238E27FC236}">
                <a16:creationId xmlns:a16="http://schemas.microsoft.com/office/drawing/2014/main" id="{2617EDB7-796A-4D1A-8F37-FD26AAAFC237}"/>
              </a:ext>
            </a:extLst>
          </p:cNvPr>
          <p:cNvSpPr/>
          <p:nvPr/>
        </p:nvSpPr>
        <p:spPr>
          <a:xfrm>
            <a:off x="3626444" y="959543"/>
            <a:ext cx="4680000" cy="468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D87FCC3-A2F7-5145-A137-1D69D2212F51}"/>
              </a:ext>
            </a:extLst>
          </p:cNvPr>
          <p:cNvSpPr txBox="1">
            <a:spLocks/>
          </p:cNvSpPr>
          <p:nvPr/>
        </p:nvSpPr>
        <p:spPr>
          <a:xfrm>
            <a:off x="4862911" y="2480319"/>
            <a:ext cx="2270458" cy="1845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?</a:t>
            </a:r>
          </a:p>
        </p:txBody>
      </p: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2A77443B-9A90-41B4-9479-56F9C28603D9}"/>
              </a:ext>
            </a:extLst>
          </p:cNvPr>
          <p:cNvGrpSpPr/>
          <p:nvPr/>
        </p:nvGrpSpPr>
        <p:grpSpPr>
          <a:xfrm>
            <a:off x="5154016" y="340795"/>
            <a:ext cx="1624856" cy="1861420"/>
            <a:chOff x="4969232" y="440406"/>
            <a:chExt cx="1624856" cy="1861420"/>
          </a:xfrm>
        </p:grpSpPr>
        <p:grpSp>
          <p:nvGrpSpPr>
            <p:cNvPr id="2" name="Gruppe 1">
              <a:extLst>
                <a:ext uri="{FF2B5EF4-FFF2-40B4-BE49-F238E27FC236}">
                  <a16:creationId xmlns:a16="http://schemas.microsoft.com/office/drawing/2014/main" id="{8A611EAB-F387-4FDA-9F12-3268900E2BDD}"/>
                </a:ext>
              </a:extLst>
            </p:cNvPr>
            <p:cNvGrpSpPr/>
            <p:nvPr/>
          </p:nvGrpSpPr>
          <p:grpSpPr>
            <a:xfrm>
              <a:off x="5061660" y="440406"/>
              <a:ext cx="1440000" cy="1440000"/>
              <a:chOff x="5408663" y="1614097"/>
              <a:chExt cx="1296000" cy="1296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6C6B749-6B3C-CD40-B851-EDC66B3F8CF7}"/>
                  </a:ext>
                </a:extLst>
              </p:cNvPr>
              <p:cNvSpPr/>
              <p:nvPr/>
            </p:nvSpPr>
            <p:spPr>
              <a:xfrm>
                <a:off x="5408663" y="1614097"/>
                <a:ext cx="1296000" cy="1296000"/>
              </a:xfrm>
              <a:prstGeom prst="ellipse">
                <a:avLst/>
              </a:prstGeom>
              <a:solidFill>
                <a:srgbClr val="0D3B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5DBF70CE-4594-7D47-8B92-806AC93DB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30404" y="1822523"/>
                <a:ext cx="780611" cy="780611"/>
              </a:xfrm>
              <a:prstGeom prst="rect">
                <a:avLst/>
              </a:prstGeom>
            </p:spPr>
          </p:pic>
        </p:grpSp>
        <p:sp>
          <p:nvSpPr>
            <p:cNvPr id="19" name="Plassholder for innhold 2">
              <a:extLst>
                <a:ext uri="{FF2B5EF4-FFF2-40B4-BE49-F238E27FC236}">
                  <a16:creationId xmlns:a16="http://schemas.microsoft.com/office/drawing/2014/main" id="{10E3EECF-BA9F-F347-8133-24CF077651ED}"/>
                </a:ext>
              </a:extLst>
            </p:cNvPr>
            <p:cNvSpPr txBox="1">
              <a:spLocks/>
            </p:cNvSpPr>
            <p:nvPr/>
          </p:nvSpPr>
          <p:spPr>
            <a:xfrm>
              <a:off x="4969232" y="1806920"/>
              <a:ext cx="1624856" cy="494906"/>
            </a:xfrm>
            <a:prstGeom prst="rect">
              <a:avLst/>
            </a:prstGeom>
          </p:spPr>
          <p:txBody>
            <a:bodyPr/>
            <a:lstStyle>
              <a:lvl1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9FE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Prop</a:t>
              </a:r>
              <a:r>
                <a:rPr kumimoji="0" lang="nb-NO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 1 S</a:t>
              </a: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524F8A2D-1C81-49BE-A0F2-FDC82DD309D3}"/>
              </a:ext>
            </a:extLst>
          </p:cNvPr>
          <p:cNvGrpSpPr/>
          <p:nvPr/>
        </p:nvGrpSpPr>
        <p:grpSpPr>
          <a:xfrm>
            <a:off x="7241362" y="2314101"/>
            <a:ext cx="1624856" cy="1834528"/>
            <a:chOff x="7163841" y="2220791"/>
            <a:chExt cx="1624856" cy="1834528"/>
          </a:xfrm>
        </p:grpSpPr>
        <p:grpSp>
          <p:nvGrpSpPr>
            <p:cNvPr id="4" name="Gruppe 3">
              <a:extLst>
                <a:ext uri="{FF2B5EF4-FFF2-40B4-BE49-F238E27FC236}">
                  <a16:creationId xmlns:a16="http://schemas.microsoft.com/office/drawing/2014/main" id="{81864B6E-9500-468C-AD4E-D0F7A6FEF800}"/>
                </a:ext>
              </a:extLst>
            </p:cNvPr>
            <p:cNvGrpSpPr/>
            <p:nvPr/>
          </p:nvGrpSpPr>
          <p:grpSpPr>
            <a:xfrm>
              <a:off x="7219329" y="2220791"/>
              <a:ext cx="1440000" cy="1440000"/>
              <a:chOff x="7097978" y="2900457"/>
              <a:chExt cx="1440000" cy="1440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3DF7F9B-FBF3-0849-B6EA-5BEB17E3735F}"/>
                  </a:ext>
                </a:extLst>
              </p:cNvPr>
              <p:cNvSpPr/>
              <p:nvPr/>
            </p:nvSpPr>
            <p:spPr>
              <a:xfrm>
                <a:off x="7097978" y="2900457"/>
                <a:ext cx="1440000" cy="1440000"/>
              </a:xfrm>
              <a:prstGeom prst="ellipse">
                <a:avLst/>
              </a:prstGeom>
              <a:solidFill>
                <a:srgbClr val="0D3B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0" name="Content Placeholder 10">
                <a:extLst>
                  <a:ext uri="{FF2B5EF4-FFF2-40B4-BE49-F238E27FC236}">
                    <a16:creationId xmlns:a16="http://schemas.microsoft.com/office/drawing/2014/main" id="{D51D7740-C291-3242-A0CD-9E8B7F907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413831" y="3103239"/>
                <a:ext cx="802485" cy="952955"/>
              </a:xfrm>
              <a:prstGeom prst="rect">
                <a:avLst/>
              </a:prstGeom>
            </p:spPr>
          </p:pic>
        </p:grpSp>
        <p:sp>
          <p:nvSpPr>
            <p:cNvPr id="20" name="Plassholder for innhold 2">
              <a:extLst>
                <a:ext uri="{FF2B5EF4-FFF2-40B4-BE49-F238E27FC236}">
                  <a16:creationId xmlns:a16="http://schemas.microsoft.com/office/drawing/2014/main" id="{53AC9FDA-8702-594B-BE9A-867C589E8014}"/>
                </a:ext>
              </a:extLst>
            </p:cNvPr>
            <p:cNvSpPr txBox="1">
              <a:spLocks/>
            </p:cNvSpPr>
            <p:nvPr/>
          </p:nvSpPr>
          <p:spPr>
            <a:xfrm>
              <a:off x="7163841" y="3560413"/>
              <a:ext cx="1624856" cy="494906"/>
            </a:xfrm>
            <a:prstGeom prst="rect">
              <a:avLst/>
            </a:prstGeom>
          </p:spPr>
          <p:txBody>
            <a:bodyPr/>
            <a:lstStyle>
              <a:lvl1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9FE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Instruks</a:t>
              </a:r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2BF9D1C8-2001-4BC9-98CC-49E865679A04}"/>
              </a:ext>
            </a:extLst>
          </p:cNvPr>
          <p:cNvGrpSpPr/>
          <p:nvPr/>
        </p:nvGrpSpPr>
        <p:grpSpPr>
          <a:xfrm>
            <a:off x="6249892" y="4489754"/>
            <a:ext cx="2366681" cy="1847199"/>
            <a:chOff x="6207324" y="5063126"/>
            <a:chExt cx="2366681" cy="1847199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5E702A08-06B5-44F8-9EC2-A6B09A518EFF}"/>
                </a:ext>
              </a:extLst>
            </p:cNvPr>
            <p:cNvGrpSpPr/>
            <p:nvPr/>
          </p:nvGrpSpPr>
          <p:grpSpPr>
            <a:xfrm>
              <a:off x="6674498" y="5063126"/>
              <a:ext cx="1440000" cy="1440000"/>
              <a:chOff x="6354060" y="4853243"/>
              <a:chExt cx="1440000" cy="1440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F287F42-D739-F84F-8179-B4A3E6A75772}"/>
                  </a:ext>
                </a:extLst>
              </p:cNvPr>
              <p:cNvSpPr/>
              <p:nvPr/>
            </p:nvSpPr>
            <p:spPr>
              <a:xfrm>
                <a:off x="6354060" y="4853243"/>
                <a:ext cx="1440000" cy="1440000"/>
              </a:xfrm>
              <a:prstGeom prst="ellipse">
                <a:avLst/>
              </a:prstGeom>
              <a:solidFill>
                <a:srgbClr val="0D3B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0752AB9A-3082-8E43-842D-F60FC69DA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664993" y="5098782"/>
                <a:ext cx="865970" cy="774816"/>
              </a:xfrm>
              <a:prstGeom prst="rect">
                <a:avLst/>
              </a:prstGeom>
            </p:spPr>
          </p:pic>
        </p:grpSp>
        <p:sp>
          <p:nvSpPr>
            <p:cNvPr id="21" name="Plassholder for innhold 2">
              <a:extLst>
                <a:ext uri="{FF2B5EF4-FFF2-40B4-BE49-F238E27FC236}">
                  <a16:creationId xmlns:a16="http://schemas.microsoft.com/office/drawing/2014/main" id="{1B1EA87E-C84B-454E-8DA8-1ABA5F00F43D}"/>
                </a:ext>
              </a:extLst>
            </p:cNvPr>
            <p:cNvSpPr txBox="1">
              <a:spLocks/>
            </p:cNvSpPr>
            <p:nvPr/>
          </p:nvSpPr>
          <p:spPr>
            <a:xfrm>
              <a:off x="6207324" y="6415419"/>
              <a:ext cx="2366681" cy="494906"/>
            </a:xfrm>
            <a:prstGeom prst="rect">
              <a:avLst/>
            </a:prstGeom>
          </p:spPr>
          <p:txBody>
            <a:bodyPr/>
            <a:lstStyle>
              <a:lvl1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9FE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Tildelingsbrev</a:t>
              </a:r>
            </a:p>
          </p:txBody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4CF8BC70-FEDB-4BD6-ADFB-132136261472}"/>
              </a:ext>
            </a:extLst>
          </p:cNvPr>
          <p:cNvGrpSpPr/>
          <p:nvPr/>
        </p:nvGrpSpPr>
        <p:grpSpPr>
          <a:xfrm>
            <a:off x="2843016" y="2314101"/>
            <a:ext cx="2066550" cy="1834528"/>
            <a:chOff x="2637734" y="2220791"/>
            <a:chExt cx="2066550" cy="1834528"/>
          </a:xfrm>
        </p:grpSpPr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53E9FF2E-612C-40A5-A4DD-52CB61F7F1B5}"/>
                </a:ext>
              </a:extLst>
            </p:cNvPr>
            <p:cNvGrpSpPr/>
            <p:nvPr/>
          </p:nvGrpSpPr>
          <p:grpSpPr>
            <a:xfrm>
              <a:off x="2951009" y="2220791"/>
              <a:ext cx="1440000" cy="1440000"/>
              <a:chOff x="3703849" y="2900457"/>
              <a:chExt cx="1440000" cy="144000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A2B7747-807F-7A4F-92EF-46F658F760B8}"/>
                  </a:ext>
                </a:extLst>
              </p:cNvPr>
              <p:cNvSpPr/>
              <p:nvPr/>
            </p:nvSpPr>
            <p:spPr>
              <a:xfrm>
                <a:off x="3703849" y="2900457"/>
                <a:ext cx="1440000" cy="1440000"/>
              </a:xfrm>
              <a:prstGeom prst="ellipse">
                <a:avLst/>
              </a:prstGeom>
              <a:solidFill>
                <a:srgbClr val="0D3B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9" name="Content Placeholder 8">
                <a:extLst>
                  <a:ext uri="{FF2B5EF4-FFF2-40B4-BE49-F238E27FC236}">
                    <a16:creationId xmlns:a16="http://schemas.microsoft.com/office/drawing/2014/main" id="{4D2BD364-5AF3-444E-8F1C-1F547CD8C2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993448" y="3117389"/>
                <a:ext cx="802485" cy="952955"/>
              </a:xfrm>
              <a:prstGeom prst="rect">
                <a:avLst/>
              </a:prstGeom>
            </p:spPr>
          </p:pic>
        </p:grpSp>
        <p:sp>
          <p:nvSpPr>
            <p:cNvPr id="22" name="Plassholder for innhold 2">
              <a:extLst>
                <a:ext uri="{FF2B5EF4-FFF2-40B4-BE49-F238E27FC236}">
                  <a16:creationId xmlns:a16="http://schemas.microsoft.com/office/drawing/2014/main" id="{13BCA1A1-BE7F-B446-876E-82E9108B8F04}"/>
                </a:ext>
              </a:extLst>
            </p:cNvPr>
            <p:cNvSpPr txBox="1">
              <a:spLocks/>
            </p:cNvSpPr>
            <p:nvPr/>
          </p:nvSpPr>
          <p:spPr>
            <a:xfrm>
              <a:off x="2637734" y="3560413"/>
              <a:ext cx="2066550" cy="494906"/>
            </a:xfrm>
            <a:prstGeom prst="rect">
              <a:avLst/>
            </a:prstGeom>
          </p:spPr>
          <p:txBody>
            <a:bodyPr/>
            <a:lstStyle>
              <a:lvl1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9FE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Årsrapport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4D8A3488-B2C2-43C6-A4A0-4637DE8B5A3D}"/>
              </a:ext>
            </a:extLst>
          </p:cNvPr>
          <p:cNvGrpSpPr/>
          <p:nvPr/>
        </p:nvGrpSpPr>
        <p:grpSpPr>
          <a:xfrm>
            <a:off x="3245668" y="4457406"/>
            <a:ext cx="2819686" cy="1879547"/>
            <a:chOff x="3152362" y="4942598"/>
            <a:chExt cx="2819686" cy="1879547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CA365DD3-0F04-4B61-BA5E-8E0FEB2985E3}"/>
                </a:ext>
              </a:extLst>
            </p:cNvPr>
            <p:cNvGrpSpPr/>
            <p:nvPr/>
          </p:nvGrpSpPr>
          <p:grpSpPr>
            <a:xfrm>
              <a:off x="3842205" y="4942598"/>
              <a:ext cx="1440000" cy="1440000"/>
              <a:chOff x="4277287" y="4853243"/>
              <a:chExt cx="1440000" cy="1440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A82C7F-A9BE-3C45-92AA-034001F4C21B}"/>
                  </a:ext>
                </a:extLst>
              </p:cNvPr>
              <p:cNvSpPr/>
              <p:nvPr/>
            </p:nvSpPr>
            <p:spPr>
              <a:xfrm>
                <a:off x="4277287" y="4853243"/>
                <a:ext cx="1440000" cy="1440000"/>
              </a:xfrm>
              <a:prstGeom prst="ellipse">
                <a:avLst/>
              </a:prstGeom>
              <a:solidFill>
                <a:srgbClr val="0D3B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172A1928-5464-4043-AB09-AAB3C97FE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519645" y="5075223"/>
                <a:ext cx="929752" cy="929752"/>
              </a:xfrm>
              <a:prstGeom prst="rect">
                <a:avLst/>
              </a:prstGeom>
            </p:spPr>
          </p:pic>
        </p:grpSp>
        <p:sp>
          <p:nvSpPr>
            <p:cNvPr id="23" name="Plassholder for innhold 2">
              <a:extLst>
                <a:ext uri="{FF2B5EF4-FFF2-40B4-BE49-F238E27FC236}">
                  <a16:creationId xmlns:a16="http://schemas.microsoft.com/office/drawing/2014/main" id="{2B5C38B9-25A9-3448-9F7B-FA5D2EB1ECB7}"/>
                </a:ext>
              </a:extLst>
            </p:cNvPr>
            <p:cNvSpPr txBox="1">
              <a:spLocks/>
            </p:cNvSpPr>
            <p:nvPr/>
          </p:nvSpPr>
          <p:spPr>
            <a:xfrm>
              <a:off x="3152362" y="6327239"/>
              <a:ext cx="2819686" cy="494906"/>
            </a:xfrm>
            <a:prstGeom prst="rect">
              <a:avLst/>
            </a:prstGeom>
          </p:spPr>
          <p:txBody>
            <a:bodyPr/>
            <a:lstStyle>
              <a:lvl1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9FE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Virksomhetsplan</a:t>
              </a:r>
            </a:p>
          </p:txBody>
        </p:sp>
      </p:grp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379ED12-722D-426F-8430-D251815FF6F0}"/>
              </a:ext>
            </a:extLst>
          </p:cNvPr>
          <p:cNvSpPr txBox="1"/>
          <p:nvPr/>
        </p:nvSpPr>
        <p:spPr>
          <a:xfrm>
            <a:off x="369255" y="325990"/>
            <a:ext cx="41397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900" b="1" dirty="0">
                <a:latin typeface="+mj-lt"/>
                <a:ea typeface="+mj-ea"/>
                <a:cs typeface="+mj-cs"/>
              </a:rPr>
              <a:t>Forholdet til andre styringsdokumenter</a:t>
            </a:r>
          </a:p>
        </p:txBody>
      </p:sp>
    </p:spTree>
    <p:extLst>
      <p:ext uri="{BB962C8B-B14F-4D97-AF65-F5344CB8AC3E}">
        <p14:creationId xmlns:p14="http://schemas.microsoft.com/office/powerpoint/2010/main" val="38512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F74748-E2E3-44DE-9337-34B5DACA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45" y="213460"/>
            <a:ext cx="11089386" cy="631112"/>
          </a:xfrm>
        </p:spPr>
        <p:txBody>
          <a:bodyPr/>
          <a:lstStyle/>
          <a:p>
            <a:r>
              <a:rPr lang="nb-NO" dirty="0"/>
              <a:t>Virksomhetsstrategi og andre styringsdokumenter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40D53-C5F0-5343-94F6-81D47F53B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732" y="1657646"/>
            <a:ext cx="5702366" cy="3996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8F4FF9-B237-364E-A7DD-3273D5C11291}"/>
              </a:ext>
            </a:extLst>
          </p:cNvPr>
          <p:cNvSpPr txBox="1"/>
          <p:nvPr/>
        </p:nvSpPr>
        <p:spPr>
          <a:xfrm>
            <a:off x="4230502" y="4544019"/>
            <a:ext cx="3312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b="1" dirty="0">
                <a:solidFill>
                  <a:schemeClr val="bg1"/>
                </a:solidFill>
              </a:rPr>
              <a:t>Virksomhetsplan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D8AD7-E3FA-A94A-AAD6-2B13450A8D43}"/>
              </a:ext>
            </a:extLst>
          </p:cNvPr>
          <p:cNvSpPr txBox="1"/>
          <p:nvPr/>
        </p:nvSpPr>
        <p:spPr>
          <a:xfrm>
            <a:off x="4230502" y="3344806"/>
            <a:ext cx="3312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b="1" dirty="0">
                <a:solidFill>
                  <a:schemeClr val="bg1"/>
                </a:solidFill>
              </a:rPr>
              <a:t>Strategi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E22ECE-5B4B-3B48-B480-FF18C356DF4F}"/>
              </a:ext>
            </a:extLst>
          </p:cNvPr>
          <p:cNvSpPr txBox="1"/>
          <p:nvPr/>
        </p:nvSpPr>
        <p:spPr>
          <a:xfrm>
            <a:off x="4230502" y="2145592"/>
            <a:ext cx="3312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b="1" dirty="0">
                <a:solidFill>
                  <a:schemeClr val="bg1"/>
                </a:solidFill>
              </a:rPr>
              <a:t>Mål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7D809-1875-AF4F-A71B-E8B943A3CBE3}"/>
              </a:ext>
            </a:extLst>
          </p:cNvPr>
          <p:cNvSpPr txBox="1"/>
          <p:nvPr/>
        </p:nvSpPr>
        <p:spPr>
          <a:xfrm>
            <a:off x="4230502" y="4933762"/>
            <a:ext cx="331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Ettårig og flerårig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4446F4E-4BE7-44DE-9683-D64343E47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213" y="1472231"/>
            <a:ext cx="2994950" cy="2303462"/>
          </a:xfrm>
          <a:prstGeom prst="rect">
            <a:avLst/>
          </a:prstGeom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6E47F312-BA21-48C1-84CE-1AFA7D426996}"/>
              </a:ext>
            </a:extLst>
          </p:cNvPr>
          <p:cNvGrpSpPr/>
          <p:nvPr/>
        </p:nvGrpSpPr>
        <p:grpSpPr>
          <a:xfrm>
            <a:off x="5433401" y="1251284"/>
            <a:ext cx="941984" cy="972123"/>
            <a:chOff x="4969232" y="440406"/>
            <a:chExt cx="1624856" cy="1861420"/>
          </a:xfrm>
        </p:grpSpPr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49A28117-4BBC-4871-BB63-3E18BEF1D453}"/>
                </a:ext>
              </a:extLst>
            </p:cNvPr>
            <p:cNvGrpSpPr/>
            <p:nvPr/>
          </p:nvGrpSpPr>
          <p:grpSpPr>
            <a:xfrm>
              <a:off x="5061660" y="440406"/>
              <a:ext cx="1440000" cy="1440000"/>
              <a:chOff x="5408663" y="1614097"/>
              <a:chExt cx="1296000" cy="1296000"/>
            </a:xfrm>
          </p:grpSpPr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id="{B17C6609-FC1B-4431-96A4-029B528BF0B8}"/>
                  </a:ext>
                </a:extLst>
              </p:cNvPr>
              <p:cNvSpPr/>
              <p:nvPr/>
            </p:nvSpPr>
            <p:spPr>
              <a:xfrm>
                <a:off x="5408663" y="1614097"/>
                <a:ext cx="1296000" cy="1296000"/>
              </a:xfrm>
              <a:prstGeom prst="ellipse">
                <a:avLst/>
              </a:prstGeom>
              <a:solidFill>
                <a:srgbClr val="0D3B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8" name="Graphic 7">
                <a:extLst>
                  <a:ext uri="{FF2B5EF4-FFF2-40B4-BE49-F238E27FC236}">
                    <a16:creationId xmlns:a16="http://schemas.microsoft.com/office/drawing/2014/main" id="{F9CBDE0A-0E5F-4D5F-B8F9-25A164A5C2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730404" y="1822523"/>
                <a:ext cx="780611" cy="780611"/>
              </a:xfrm>
              <a:prstGeom prst="rect">
                <a:avLst/>
              </a:prstGeom>
            </p:spPr>
          </p:pic>
        </p:grpSp>
        <p:sp>
          <p:nvSpPr>
            <p:cNvPr id="16" name="Plassholder for innhold 2">
              <a:extLst>
                <a:ext uri="{FF2B5EF4-FFF2-40B4-BE49-F238E27FC236}">
                  <a16:creationId xmlns:a16="http://schemas.microsoft.com/office/drawing/2014/main" id="{B7A74FD5-E5D3-45A7-AE70-2E95B1709386}"/>
                </a:ext>
              </a:extLst>
            </p:cNvPr>
            <p:cNvSpPr txBox="1">
              <a:spLocks/>
            </p:cNvSpPr>
            <p:nvPr/>
          </p:nvSpPr>
          <p:spPr>
            <a:xfrm>
              <a:off x="4969232" y="1806920"/>
              <a:ext cx="1624856" cy="494906"/>
            </a:xfrm>
            <a:prstGeom prst="rect">
              <a:avLst/>
            </a:prstGeom>
          </p:spPr>
          <p:txBody>
            <a:bodyPr/>
            <a:lstStyle>
              <a:lvl1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9FE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Prop</a:t>
              </a:r>
              <a:r>
                <a:rPr kumimoji="0" lang="nb-NO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 1 S</a:t>
              </a: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4557F9E-22EC-47D7-888F-5C9BC210645D}"/>
              </a:ext>
            </a:extLst>
          </p:cNvPr>
          <p:cNvGrpSpPr/>
          <p:nvPr/>
        </p:nvGrpSpPr>
        <p:grpSpPr>
          <a:xfrm>
            <a:off x="6206930" y="1912643"/>
            <a:ext cx="924738" cy="979344"/>
            <a:chOff x="7163841" y="2220791"/>
            <a:chExt cx="1624856" cy="1834528"/>
          </a:xfrm>
        </p:grpSpPr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8AA99655-5199-4EFA-A853-27D8EAAF08FF}"/>
                </a:ext>
              </a:extLst>
            </p:cNvPr>
            <p:cNvGrpSpPr/>
            <p:nvPr/>
          </p:nvGrpSpPr>
          <p:grpSpPr>
            <a:xfrm>
              <a:off x="7219329" y="2220791"/>
              <a:ext cx="1440000" cy="1440000"/>
              <a:chOff x="7097978" y="2900457"/>
              <a:chExt cx="1440000" cy="1440000"/>
            </a:xfrm>
          </p:grpSpPr>
          <p:sp>
            <p:nvSpPr>
              <p:cNvPr id="22" name="Oval 14">
                <a:extLst>
                  <a:ext uri="{FF2B5EF4-FFF2-40B4-BE49-F238E27FC236}">
                    <a16:creationId xmlns:a16="http://schemas.microsoft.com/office/drawing/2014/main" id="{4B812C46-2A1B-422F-A122-CE53F6903850}"/>
                  </a:ext>
                </a:extLst>
              </p:cNvPr>
              <p:cNvSpPr/>
              <p:nvPr/>
            </p:nvSpPr>
            <p:spPr>
              <a:xfrm>
                <a:off x="7097978" y="2900457"/>
                <a:ext cx="1440000" cy="1440000"/>
              </a:xfrm>
              <a:prstGeom prst="ellipse">
                <a:avLst/>
              </a:prstGeom>
              <a:solidFill>
                <a:srgbClr val="0D3B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3" name="Content Placeholder 10">
                <a:extLst>
                  <a:ext uri="{FF2B5EF4-FFF2-40B4-BE49-F238E27FC236}">
                    <a16:creationId xmlns:a16="http://schemas.microsoft.com/office/drawing/2014/main" id="{A39947CE-E7CC-404D-9663-2C2C795E59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413831" y="3103239"/>
                <a:ext cx="802485" cy="952955"/>
              </a:xfrm>
              <a:prstGeom prst="rect">
                <a:avLst/>
              </a:prstGeom>
            </p:spPr>
          </p:pic>
        </p:grpSp>
        <p:sp>
          <p:nvSpPr>
            <p:cNvPr id="21" name="Plassholder for innhold 2">
              <a:extLst>
                <a:ext uri="{FF2B5EF4-FFF2-40B4-BE49-F238E27FC236}">
                  <a16:creationId xmlns:a16="http://schemas.microsoft.com/office/drawing/2014/main" id="{0277D023-2ECA-4B2D-B748-C9FE87F36D12}"/>
                </a:ext>
              </a:extLst>
            </p:cNvPr>
            <p:cNvSpPr txBox="1">
              <a:spLocks/>
            </p:cNvSpPr>
            <p:nvPr/>
          </p:nvSpPr>
          <p:spPr>
            <a:xfrm>
              <a:off x="7163841" y="3560413"/>
              <a:ext cx="1624856" cy="494906"/>
            </a:xfrm>
            <a:prstGeom prst="rect">
              <a:avLst/>
            </a:prstGeom>
          </p:spPr>
          <p:txBody>
            <a:bodyPr/>
            <a:lstStyle>
              <a:lvl1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9FE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Instruks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E372FC07-32C0-4663-9786-89CF2E65A404}"/>
              </a:ext>
            </a:extLst>
          </p:cNvPr>
          <p:cNvGrpSpPr/>
          <p:nvPr/>
        </p:nvGrpSpPr>
        <p:grpSpPr>
          <a:xfrm>
            <a:off x="4481108" y="1946141"/>
            <a:ext cx="1293437" cy="945846"/>
            <a:chOff x="6207324" y="5063126"/>
            <a:chExt cx="2366681" cy="1847199"/>
          </a:xfrm>
        </p:grpSpPr>
        <p:grpSp>
          <p:nvGrpSpPr>
            <p:cNvPr id="30" name="Gruppe 29">
              <a:extLst>
                <a:ext uri="{FF2B5EF4-FFF2-40B4-BE49-F238E27FC236}">
                  <a16:creationId xmlns:a16="http://schemas.microsoft.com/office/drawing/2014/main" id="{68ACCCC7-39C3-4138-962B-83425D3B9858}"/>
                </a:ext>
              </a:extLst>
            </p:cNvPr>
            <p:cNvGrpSpPr/>
            <p:nvPr/>
          </p:nvGrpSpPr>
          <p:grpSpPr>
            <a:xfrm>
              <a:off x="6674498" y="5063126"/>
              <a:ext cx="1440000" cy="1440000"/>
              <a:chOff x="6354060" y="4853243"/>
              <a:chExt cx="1440000" cy="1440000"/>
            </a:xfrm>
          </p:grpSpPr>
          <p:sp>
            <p:nvSpPr>
              <p:cNvPr id="32" name="Oval 17">
                <a:extLst>
                  <a:ext uri="{FF2B5EF4-FFF2-40B4-BE49-F238E27FC236}">
                    <a16:creationId xmlns:a16="http://schemas.microsoft.com/office/drawing/2014/main" id="{5D640712-E5E6-4002-BFB8-8856F5E64D91}"/>
                  </a:ext>
                </a:extLst>
              </p:cNvPr>
              <p:cNvSpPr/>
              <p:nvPr/>
            </p:nvSpPr>
            <p:spPr>
              <a:xfrm>
                <a:off x="6354060" y="4853243"/>
                <a:ext cx="1440000" cy="1440000"/>
              </a:xfrm>
              <a:prstGeom prst="ellipse">
                <a:avLst/>
              </a:prstGeom>
              <a:solidFill>
                <a:srgbClr val="0D3B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3" name="Graphic 10">
                <a:extLst>
                  <a:ext uri="{FF2B5EF4-FFF2-40B4-BE49-F238E27FC236}">
                    <a16:creationId xmlns:a16="http://schemas.microsoft.com/office/drawing/2014/main" id="{805BCF7C-5444-48C6-9505-FEDC0DB28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664993" y="5098782"/>
                <a:ext cx="865970" cy="774816"/>
              </a:xfrm>
              <a:prstGeom prst="rect">
                <a:avLst/>
              </a:prstGeom>
            </p:spPr>
          </p:pic>
        </p:grpSp>
        <p:sp>
          <p:nvSpPr>
            <p:cNvPr id="31" name="Plassholder for innhold 2">
              <a:extLst>
                <a:ext uri="{FF2B5EF4-FFF2-40B4-BE49-F238E27FC236}">
                  <a16:creationId xmlns:a16="http://schemas.microsoft.com/office/drawing/2014/main" id="{E67A083C-6514-4A39-A8D8-E0E1BD88D2E4}"/>
                </a:ext>
              </a:extLst>
            </p:cNvPr>
            <p:cNvSpPr txBox="1">
              <a:spLocks/>
            </p:cNvSpPr>
            <p:nvPr/>
          </p:nvSpPr>
          <p:spPr>
            <a:xfrm>
              <a:off x="6207324" y="6415419"/>
              <a:ext cx="2366681" cy="494906"/>
            </a:xfrm>
            <a:prstGeom prst="rect">
              <a:avLst/>
            </a:prstGeom>
          </p:spPr>
          <p:txBody>
            <a:bodyPr/>
            <a:lstStyle>
              <a:lvl1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9FE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Tildelingsbrev</a:t>
              </a:r>
            </a:p>
          </p:txBody>
        </p:sp>
      </p:grp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C256EDBD-C744-4BA5-9C8B-2AD7DB6CD3B3}"/>
              </a:ext>
            </a:extLst>
          </p:cNvPr>
          <p:cNvGrpSpPr/>
          <p:nvPr/>
        </p:nvGrpSpPr>
        <p:grpSpPr>
          <a:xfrm>
            <a:off x="3111214" y="4416832"/>
            <a:ext cx="1582345" cy="1033859"/>
            <a:chOff x="3152362" y="4942598"/>
            <a:chExt cx="2819686" cy="1879547"/>
          </a:xfrm>
        </p:grpSpPr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D60CAA4-D938-407F-A4BF-B19CC1A12166}"/>
                </a:ext>
              </a:extLst>
            </p:cNvPr>
            <p:cNvGrpSpPr/>
            <p:nvPr/>
          </p:nvGrpSpPr>
          <p:grpSpPr>
            <a:xfrm>
              <a:off x="3842205" y="4942598"/>
              <a:ext cx="1440000" cy="1440000"/>
              <a:chOff x="4277287" y="4853243"/>
              <a:chExt cx="1440000" cy="1440000"/>
            </a:xfrm>
          </p:grpSpPr>
          <p:sp>
            <p:nvSpPr>
              <p:cNvPr id="37" name="Oval 16">
                <a:extLst>
                  <a:ext uri="{FF2B5EF4-FFF2-40B4-BE49-F238E27FC236}">
                    <a16:creationId xmlns:a16="http://schemas.microsoft.com/office/drawing/2014/main" id="{0B4A6502-04CB-4D38-B2E8-8501635A089A}"/>
                  </a:ext>
                </a:extLst>
              </p:cNvPr>
              <p:cNvSpPr/>
              <p:nvPr/>
            </p:nvSpPr>
            <p:spPr>
              <a:xfrm>
                <a:off x="4277287" y="4853243"/>
                <a:ext cx="1440000" cy="1440000"/>
              </a:xfrm>
              <a:prstGeom prst="ellipse">
                <a:avLst/>
              </a:prstGeom>
              <a:solidFill>
                <a:srgbClr val="0D3B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8" name="Graphic 11">
                <a:extLst>
                  <a:ext uri="{FF2B5EF4-FFF2-40B4-BE49-F238E27FC236}">
                    <a16:creationId xmlns:a16="http://schemas.microsoft.com/office/drawing/2014/main" id="{48451053-D653-417A-851A-32520BD64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519645" y="5075223"/>
                <a:ext cx="929752" cy="929752"/>
              </a:xfrm>
              <a:prstGeom prst="rect">
                <a:avLst/>
              </a:prstGeom>
            </p:spPr>
          </p:pic>
        </p:grpSp>
        <p:sp>
          <p:nvSpPr>
            <p:cNvPr id="36" name="Plassholder for innhold 2">
              <a:extLst>
                <a:ext uri="{FF2B5EF4-FFF2-40B4-BE49-F238E27FC236}">
                  <a16:creationId xmlns:a16="http://schemas.microsoft.com/office/drawing/2014/main" id="{4C3499F4-677A-4EEB-A6D8-15687BD7A553}"/>
                </a:ext>
              </a:extLst>
            </p:cNvPr>
            <p:cNvSpPr txBox="1">
              <a:spLocks/>
            </p:cNvSpPr>
            <p:nvPr/>
          </p:nvSpPr>
          <p:spPr>
            <a:xfrm>
              <a:off x="3152362" y="6327239"/>
              <a:ext cx="2819686" cy="494906"/>
            </a:xfrm>
            <a:prstGeom prst="rect">
              <a:avLst/>
            </a:prstGeom>
          </p:spPr>
          <p:txBody>
            <a:bodyPr/>
            <a:lstStyle>
              <a:lvl1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9FE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Virksomhetsplan</a:t>
              </a:r>
            </a:p>
          </p:txBody>
        </p:sp>
      </p:grpSp>
      <p:sp>
        <p:nvSpPr>
          <p:cNvPr id="8" name="Pil: bøyd mot venstre 7">
            <a:extLst>
              <a:ext uri="{FF2B5EF4-FFF2-40B4-BE49-F238E27FC236}">
                <a16:creationId xmlns:a16="http://schemas.microsoft.com/office/drawing/2014/main" id="{1C3717F6-DE62-49E9-ACC1-8AD3924ED1F6}"/>
              </a:ext>
            </a:extLst>
          </p:cNvPr>
          <p:cNvSpPr/>
          <p:nvPr/>
        </p:nvSpPr>
        <p:spPr>
          <a:xfrm rot="10800000">
            <a:off x="1703395" y="1472230"/>
            <a:ext cx="1256049" cy="3959705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2CBB4966-09D5-40E8-81B4-5C63D7258946}"/>
              </a:ext>
            </a:extLst>
          </p:cNvPr>
          <p:cNvGrpSpPr/>
          <p:nvPr/>
        </p:nvGrpSpPr>
        <p:grpSpPr>
          <a:xfrm>
            <a:off x="1330399" y="1770640"/>
            <a:ext cx="1112827" cy="922828"/>
            <a:chOff x="2637734" y="2220791"/>
            <a:chExt cx="2066550" cy="1834528"/>
          </a:xfrm>
        </p:grpSpPr>
        <p:grpSp>
          <p:nvGrpSpPr>
            <p:cNvPr id="40" name="Gruppe 39">
              <a:extLst>
                <a:ext uri="{FF2B5EF4-FFF2-40B4-BE49-F238E27FC236}">
                  <a16:creationId xmlns:a16="http://schemas.microsoft.com/office/drawing/2014/main" id="{9AD2C22D-9974-47EB-ABD7-EF95AA623FA2}"/>
                </a:ext>
              </a:extLst>
            </p:cNvPr>
            <p:cNvGrpSpPr/>
            <p:nvPr/>
          </p:nvGrpSpPr>
          <p:grpSpPr>
            <a:xfrm>
              <a:off x="2951009" y="2220791"/>
              <a:ext cx="1440000" cy="1440000"/>
              <a:chOff x="3703849" y="2900457"/>
              <a:chExt cx="1440000" cy="1440000"/>
            </a:xfrm>
          </p:grpSpPr>
          <p:sp>
            <p:nvSpPr>
              <p:cNvPr id="42" name="Oval 13">
                <a:extLst>
                  <a:ext uri="{FF2B5EF4-FFF2-40B4-BE49-F238E27FC236}">
                    <a16:creationId xmlns:a16="http://schemas.microsoft.com/office/drawing/2014/main" id="{D198B39A-6EA4-4AC3-B5FC-77CB966218B4}"/>
                  </a:ext>
                </a:extLst>
              </p:cNvPr>
              <p:cNvSpPr/>
              <p:nvPr/>
            </p:nvSpPr>
            <p:spPr>
              <a:xfrm>
                <a:off x="3703849" y="2900457"/>
                <a:ext cx="1440000" cy="1440000"/>
              </a:xfrm>
              <a:prstGeom prst="ellipse">
                <a:avLst/>
              </a:prstGeom>
              <a:solidFill>
                <a:srgbClr val="0D3B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43" name="Content Placeholder 8">
                <a:extLst>
                  <a:ext uri="{FF2B5EF4-FFF2-40B4-BE49-F238E27FC236}">
                    <a16:creationId xmlns:a16="http://schemas.microsoft.com/office/drawing/2014/main" id="{E2660525-4807-47FE-A00D-C104B3B793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993448" y="3117389"/>
                <a:ext cx="802485" cy="952955"/>
              </a:xfrm>
              <a:prstGeom prst="rect">
                <a:avLst/>
              </a:prstGeom>
            </p:spPr>
          </p:pic>
        </p:grpSp>
        <p:sp>
          <p:nvSpPr>
            <p:cNvPr id="41" name="Plassholder for innhold 2">
              <a:extLst>
                <a:ext uri="{FF2B5EF4-FFF2-40B4-BE49-F238E27FC236}">
                  <a16:creationId xmlns:a16="http://schemas.microsoft.com/office/drawing/2014/main" id="{3B5B05E1-D269-4540-BB5F-B294BBC78593}"/>
                </a:ext>
              </a:extLst>
            </p:cNvPr>
            <p:cNvSpPr txBox="1">
              <a:spLocks/>
            </p:cNvSpPr>
            <p:nvPr/>
          </p:nvSpPr>
          <p:spPr>
            <a:xfrm>
              <a:off x="2637734" y="3560413"/>
              <a:ext cx="2066550" cy="494906"/>
            </a:xfrm>
            <a:prstGeom prst="rect">
              <a:avLst/>
            </a:prstGeom>
          </p:spPr>
          <p:txBody>
            <a:bodyPr/>
            <a:lstStyle>
              <a:lvl1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9FE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Årsrapport</a:t>
              </a:r>
            </a:p>
          </p:txBody>
        </p:sp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759E319-FD5C-4245-9F27-DED310267145}"/>
              </a:ext>
            </a:extLst>
          </p:cNvPr>
          <p:cNvSpPr txBox="1"/>
          <p:nvPr/>
        </p:nvSpPr>
        <p:spPr>
          <a:xfrm>
            <a:off x="10269800" y="2359149"/>
            <a:ext cx="587776" cy="4532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66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E55C3B75-9AC4-4378-A55B-88AFDB54CE66}"/>
              </a:ext>
            </a:extLst>
          </p:cNvPr>
          <p:cNvSpPr txBox="1"/>
          <p:nvPr/>
        </p:nvSpPr>
        <p:spPr>
          <a:xfrm>
            <a:off x="4282964" y="128749"/>
            <a:ext cx="3626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>
                <a:latin typeface="+mj-lt"/>
                <a:ea typeface="+mj-ea"/>
                <a:cs typeface="+mj-cs"/>
              </a:rPr>
              <a:t>Sammenheng med virksomhetsstyringen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CB21932-F706-8041-AA97-42761C154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94" y="1017976"/>
            <a:ext cx="5333011" cy="5169657"/>
          </a:xfrm>
          <a:prstGeom prst="rect">
            <a:avLst/>
          </a:prstGeom>
        </p:spPr>
      </p:pic>
      <p:sp>
        <p:nvSpPr>
          <p:cNvPr id="17" name="Bildeforklaring formet som en ellipse 59">
            <a:extLst>
              <a:ext uri="{FF2B5EF4-FFF2-40B4-BE49-F238E27FC236}">
                <a16:creationId xmlns:a16="http://schemas.microsoft.com/office/drawing/2014/main" id="{6035059E-D971-AA49-A5C9-4B88906D1AC6}"/>
              </a:ext>
            </a:extLst>
          </p:cNvPr>
          <p:cNvSpPr/>
          <p:nvPr/>
        </p:nvSpPr>
        <p:spPr>
          <a:xfrm>
            <a:off x="1444766" y="60279"/>
            <a:ext cx="2513783" cy="2239755"/>
          </a:xfrm>
          <a:prstGeom prst="wedgeEllipseCallout">
            <a:avLst>
              <a:gd name="adj1" fmla="val 61655"/>
              <a:gd name="adj2" fmla="val 6367"/>
            </a:avLst>
          </a:prstGeom>
          <a:solidFill>
            <a:schemeClr val="bg1"/>
          </a:solidFill>
          <a:ln w="38100">
            <a:solidFill>
              <a:srgbClr val="004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 b="1" dirty="0">
                <a:solidFill>
                  <a:srgbClr val="01426D"/>
                </a:solidFill>
                <a:latin typeface="Source Sans Pro" panose="020B0503030403020204" pitchFamily="34" charset="0"/>
              </a:rPr>
              <a:t>Hvordan forholder virksomhets-strategien seg til nasjonale og tverrsektorielle strategier?</a:t>
            </a:r>
          </a:p>
        </p:txBody>
      </p:sp>
      <p:sp>
        <p:nvSpPr>
          <p:cNvPr id="18" name="Bildeforklaring formet som en ellipse 59">
            <a:extLst>
              <a:ext uri="{FF2B5EF4-FFF2-40B4-BE49-F238E27FC236}">
                <a16:creationId xmlns:a16="http://schemas.microsoft.com/office/drawing/2014/main" id="{DCFBE08D-4E14-9143-8927-EC99DE10BA99}"/>
              </a:ext>
            </a:extLst>
          </p:cNvPr>
          <p:cNvSpPr/>
          <p:nvPr/>
        </p:nvSpPr>
        <p:spPr>
          <a:xfrm>
            <a:off x="8974690" y="88334"/>
            <a:ext cx="2513783" cy="2354424"/>
          </a:xfrm>
          <a:prstGeom prst="wedgeEllipseCallout">
            <a:avLst>
              <a:gd name="adj1" fmla="val -97045"/>
              <a:gd name="adj2" fmla="val 31043"/>
            </a:avLst>
          </a:prstGeom>
          <a:noFill/>
          <a:ln w="38100">
            <a:solidFill>
              <a:srgbClr val="004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 b="1" dirty="0">
                <a:solidFill>
                  <a:srgbClr val="01426D"/>
                </a:solidFill>
                <a:latin typeface="Source Sans Pro" panose="020B0503030403020204" pitchFamily="34" charset="0"/>
              </a:rPr>
              <a:t>Hvordan brukes strategien i fagdialogen mellom departement og virksomhet?</a:t>
            </a:r>
          </a:p>
        </p:txBody>
      </p:sp>
      <p:sp>
        <p:nvSpPr>
          <p:cNvPr id="19" name="Bildeforklaring formet som en ellipse 59">
            <a:extLst>
              <a:ext uri="{FF2B5EF4-FFF2-40B4-BE49-F238E27FC236}">
                <a16:creationId xmlns:a16="http://schemas.microsoft.com/office/drawing/2014/main" id="{170D7DE4-9560-3E4B-9ED4-1DD52F867917}"/>
              </a:ext>
            </a:extLst>
          </p:cNvPr>
          <p:cNvSpPr/>
          <p:nvPr/>
        </p:nvSpPr>
        <p:spPr>
          <a:xfrm>
            <a:off x="7738214" y="2009512"/>
            <a:ext cx="2048581" cy="1918713"/>
          </a:xfrm>
          <a:prstGeom prst="wedgeEllipseCallout">
            <a:avLst>
              <a:gd name="adj1" fmla="val -80627"/>
              <a:gd name="adj2" fmla="val 437"/>
            </a:avLst>
          </a:prstGeom>
          <a:noFill/>
          <a:ln w="38100">
            <a:solidFill>
              <a:srgbClr val="077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 b="1" dirty="0">
                <a:solidFill>
                  <a:srgbClr val="01426D"/>
                </a:solidFill>
                <a:latin typeface="Source Sans Pro" panose="020B0503030403020204" pitchFamily="34" charset="0"/>
              </a:rPr>
              <a:t>Hvordan henger mål og strategi sammen i virksomheten?</a:t>
            </a:r>
          </a:p>
        </p:txBody>
      </p:sp>
      <p:sp>
        <p:nvSpPr>
          <p:cNvPr id="20" name="Bildeforklaring formet som en ellipse 59">
            <a:extLst>
              <a:ext uri="{FF2B5EF4-FFF2-40B4-BE49-F238E27FC236}">
                <a16:creationId xmlns:a16="http://schemas.microsoft.com/office/drawing/2014/main" id="{E67DA4AE-9122-D949-B9AB-4135B2A50C1B}"/>
              </a:ext>
            </a:extLst>
          </p:cNvPr>
          <p:cNvSpPr/>
          <p:nvPr/>
        </p:nvSpPr>
        <p:spPr>
          <a:xfrm>
            <a:off x="8974690" y="3512144"/>
            <a:ext cx="2856580" cy="2675489"/>
          </a:xfrm>
          <a:prstGeom prst="wedgeEllipseCallout">
            <a:avLst>
              <a:gd name="adj1" fmla="val -75247"/>
              <a:gd name="adj2" fmla="val -24660"/>
            </a:avLst>
          </a:prstGeom>
          <a:noFill/>
          <a:ln w="38100">
            <a:solidFill>
              <a:srgbClr val="077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 b="1" dirty="0">
                <a:solidFill>
                  <a:srgbClr val="01426D"/>
                </a:solidFill>
                <a:latin typeface="Source Sans Pro" panose="020B0503030403020204" pitchFamily="34" charset="0"/>
              </a:rPr>
              <a:t>Hvordan påvirker strategien prioritering, planlegging og budsjettering av konkrete tiltak og aktiviteter i virksomheten?</a:t>
            </a:r>
          </a:p>
        </p:txBody>
      </p:sp>
      <p:sp>
        <p:nvSpPr>
          <p:cNvPr id="21" name="Bildeforklaring formet som en ellipse 59">
            <a:extLst>
              <a:ext uri="{FF2B5EF4-FFF2-40B4-BE49-F238E27FC236}">
                <a16:creationId xmlns:a16="http://schemas.microsoft.com/office/drawing/2014/main" id="{CB13D7CB-637F-3B43-AA27-797261BF07E2}"/>
              </a:ext>
            </a:extLst>
          </p:cNvPr>
          <p:cNvSpPr/>
          <p:nvPr/>
        </p:nvSpPr>
        <p:spPr>
          <a:xfrm>
            <a:off x="1114591" y="4476491"/>
            <a:ext cx="2391352" cy="2239755"/>
          </a:xfrm>
          <a:prstGeom prst="wedgeEllipseCallout">
            <a:avLst>
              <a:gd name="adj1" fmla="val 69349"/>
              <a:gd name="adj2" fmla="val 6114"/>
            </a:avLst>
          </a:prstGeom>
          <a:noFill/>
          <a:ln w="38100">
            <a:solidFill>
              <a:srgbClr val="04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100" b="1" dirty="0">
                <a:solidFill>
                  <a:srgbClr val="01426D"/>
                </a:solidFill>
                <a:latin typeface="Source Sans Pro" panose="020B0503030403020204" pitchFamily="34" charset="0"/>
              </a:rPr>
              <a:t>Er måten vi jobber på i tråd med strategien?</a:t>
            </a:r>
          </a:p>
        </p:txBody>
      </p:sp>
      <p:sp>
        <p:nvSpPr>
          <p:cNvPr id="22" name="Bildeforklaring formet som en ellipse 59">
            <a:extLst>
              <a:ext uri="{FF2B5EF4-FFF2-40B4-BE49-F238E27FC236}">
                <a16:creationId xmlns:a16="http://schemas.microsoft.com/office/drawing/2014/main" id="{DF5BF45E-9778-924E-8ED0-EFB98AD648BF}"/>
              </a:ext>
            </a:extLst>
          </p:cNvPr>
          <p:cNvSpPr/>
          <p:nvPr/>
        </p:nvSpPr>
        <p:spPr>
          <a:xfrm>
            <a:off x="81782" y="2009512"/>
            <a:ext cx="2513783" cy="2354424"/>
          </a:xfrm>
          <a:prstGeom prst="wedgeEllipseCallout">
            <a:avLst>
              <a:gd name="adj1" fmla="val 99704"/>
              <a:gd name="adj2" fmla="val 38632"/>
            </a:avLst>
          </a:prstGeom>
          <a:noFill/>
          <a:ln w="38100">
            <a:solidFill>
              <a:srgbClr val="077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000" b="1" dirty="0">
                <a:solidFill>
                  <a:srgbClr val="01426D"/>
                </a:solidFill>
                <a:latin typeface="Source Sans Pro" panose="020B0503030403020204" pitchFamily="34" charset="0"/>
              </a:rPr>
              <a:t>Bidrar strategien til at vi oppnår de resultatene vi ønsker?</a:t>
            </a:r>
          </a:p>
        </p:txBody>
      </p:sp>
    </p:spTree>
    <p:extLst>
      <p:ext uri="{BB962C8B-B14F-4D97-AF65-F5344CB8AC3E}">
        <p14:creationId xmlns:p14="http://schemas.microsoft.com/office/powerpoint/2010/main" val="19229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C46999F-3C04-044F-ACA7-CCD2817C23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6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F63FAEA-87B1-4B06-8FA2-A048D9A61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186" y="1479367"/>
            <a:ext cx="6967538" cy="3473055"/>
          </a:xfrm>
        </p:spPr>
        <p:txBody>
          <a:bodyPr/>
          <a:lstStyle/>
          <a:p>
            <a:r>
              <a:rPr lang="nb-NO" dirty="0"/>
              <a:t>Mange statlige virksomheter har et mylder av dokumenter de skal forholde seg til. </a:t>
            </a:r>
          </a:p>
          <a:p>
            <a:r>
              <a:rPr lang="nb-NO" dirty="0"/>
              <a:t>Det kan være en nyttig øvelse å sortere i disse dokumentene, og diskutere hvordan de forholder seg til hverandre, og ikke minst: hvor skal en virksomhetsstrategi plassere seg? Vil den erstatte noe som allerede finnes, hvordan skal den ligge i forhold til de «eksterne» dokumentene, og hvordan skal den forholde se til de interne dokumentene? Eller finnes det allerede dokumenter som oppfyller kravet om flerårig, strategisk styring?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B4513EF-17A4-42BC-884B-6E53E0A31FB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6" y="1214755"/>
            <a:ext cx="3317408" cy="759219"/>
          </a:xfrm>
        </p:spPr>
        <p:txBody>
          <a:bodyPr/>
          <a:lstStyle/>
          <a:p>
            <a:r>
              <a:rPr lang="nb-NO" dirty="0"/>
              <a:t>Målet med øvelsen er </a:t>
            </a:r>
          </a:p>
          <a:p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B7590F9E-8BF3-482E-B2E0-5D8FFE30507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12045" y="2170189"/>
            <a:ext cx="3650655" cy="34730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å bli bevisste på virksomhetsstrategiens plassering og funksjon i virksomheten og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å enes om en måte å legge puslespillet på.</a:t>
            </a:r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2C53918-22D8-4A47-B21A-49F923D8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Dokumenthierarki-øvelse</a:t>
            </a:r>
          </a:p>
        </p:txBody>
      </p:sp>
    </p:spTree>
    <p:extLst>
      <p:ext uri="{BB962C8B-B14F-4D97-AF65-F5344CB8AC3E}">
        <p14:creationId xmlns:p14="http://schemas.microsoft.com/office/powerpoint/2010/main" val="22621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F63FAEA-87B1-4B06-8FA2-A048D9A61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186" y="1696142"/>
            <a:ext cx="6967538" cy="4610158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Praktisk gjennomføring</a:t>
            </a:r>
          </a:p>
          <a:p>
            <a:r>
              <a:rPr lang="nb-NO" dirty="0"/>
              <a:t>Denne øvelsen går ut på å sortere dokumenter. </a:t>
            </a:r>
          </a:p>
          <a:p>
            <a:r>
              <a:rPr lang="nb-NO" dirty="0"/>
              <a:t>På lysarkene under er det satt opp bokser som kan </a:t>
            </a:r>
            <a:r>
              <a:rPr lang="nb-NO" dirty="0" err="1"/>
              <a:t>printes</a:t>
            </a:r>
            <a:r>
              <a:rPr lang="nb-NO" dirty="0"/>
              <a:t> og klippes ut. Dere må selv skrive på navnene på de dokumentene som angår deres virksomhet, og som er relevante i et slikt «puslespill». </a:t>
            </a:r>
          </a:p>
          <a:p>
            <a:r>
              <a:rPr lang="nb-NO" dirty="0"/>
              <a:t>Oppgaven går ut på å sortere dokumentene (kortene) slik dere mener de forholder seg til hverandre. </a:t>
            </a:r>
          </a:p>
          <a:p>
            <a:r>
              <a:rPr lang="nb-NO" dirty="0"/>
              <a:t>Aksene på lysark 7 kan brukes som ramme for sorteringen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B4513EF-17A4-42BC-884B-6E53E0A31FB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nb-NO" dirty="0"/>
              <a:t>Målet med øvelsen er </a:t>
            </a:r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2C53918-22D8-4A47-B21A-49F923D8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86" y="551700"/>
            <a:ext cx="6967538" cy="701675"/>
          </a:xfrm>
        </p:spPr>
        <p:txBody>
          <a:bodyPr/>
          <a:lstStyle/>
          <a:p>
            <a:r>
              <a:rPr lang="nb-NO" dirty="0"/>
              <a:t>Dokumenthierarki-øvelse</a:t>
            </a:r>
          </a:p>
        </p:txBody>
      </p:sp>
      <p:sp>
        <p:nvSpPr>
          <p:cNvPr id="9" name="Plassholder for innhold 7">
            <a:extLst>
              <a:ext uri="{FF2B5EF4-FFF2-40B4-BE49-F238E27FC236}">
                <a16:creationId xmlns:a16="http://schemas.microsoft.com/office/drawing/2014/main" id="{C141051A-25E5-44BA-80EB-FCECA6705E7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12150" y="2476500"/>
            <a:ext cx="3591828" cy="34734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å bli bevisste på virksomhetsstrategiens plassering og funksjon i virksomheten og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å enes om en måte å legge puslespillet på.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11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6BA43967-F0E7-4DE8-9C17-E5FF9C7C8DFF}"/>
              </a:ext>
            </a:extLst>
          </p:cNvPr>
          <p:cNvSpPr/>
          <p:nvPr/>
        </p:nvSpPr>
        <p:spPr>
          <a:xfrm>
            <a:off x="4648200" y="845838"/>
            <a:ext cx="2286000" cy="622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 err="1"/>
              <a:t>Prop</a:t>
            </a:r>
            <a:r>
              <a:rPr lang="nb-NO" dirty="0"/>
              <a:t>. 1 S</a:t>
            </a: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39F6FB08-CF16-4561-BADC-8405DB66B472}"/>
              </a:ext>
            </a:extLst>
          </p:cNvPr>
          <p:cNvSpPr/>
          <p:nvPr/>
        </p:nvSpPr>
        <p:spPr>
          <a:xfrm>
            <a:off x="4648200" y="1554562"/>
            <a:ext cx="2286000" cy="622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Økonomi- og virksomhetsinstruks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6B32B1B6-899B-4D84-AA69-81E815AF7E8B}"/>
              </a:ext>
            </a:extLst>
          </p:cNvPr>
          <p:cNvSpPr/>
          <p:nvPr/>
        </p:nvSpPr>
        <p:spPr>
          <a:xfrm>
            <a:off x="4648200" y="2263286"/>
            <a:ext cx="2286000" cy="622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Tildelingsbrev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8D408791-A49D-42BC-B765-87AE91048F3B}"/>
              </a:ext>
            </a:extLst>
          </p:cNvPr>
          <p:cNvSpPr/>
          <p:nvPr/>
        </p:nvSpPr>
        <p:spPr>
          <a:xfrm>
            <a:off x="6182602" y="5247242"/>
            <a:ext cx="2597591" cy="940618"/>
          </a:xfrm>
          <a:prstGeom prst="round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000" dirty="0"/>
              <a:t>Årlig virksomhetsplan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3F89A4F-CC67-411D-80CE-F61A963336AE}"/>
              </a:ext>
            </a:extLst>
          </p:cNvPr>
          <p:cNvSpPr txBox="1"/>
          <p:nvPr/>
        </p:nvSpPr>
        <p:spPr>
          <a:xfrm>
            <a:off x="654050" y="405538"/>
            <a:ext cx="317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+mj-lt"/>
                <a:ea typeface="+mj-ea"/>
                <a:cs typeface="+mj-cs"/>
              </a:rPr>
              <a:t>Virksomhet </a:t>
            </a:r>
            <a:r>
              <a:rPr lang="nb-NO" sz="3200" b="1" dirty="0" err="1">
                <a:latin typeface="+mj-lt"/>
                <a:ea typeface="+mj-ea"/>
                <a:cs typeface="+mj-cs"/>
              </a:rPr>
              <a:t>X</a:t>
            </a:r>
            <a:endParaRPr lang="nb-NO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AF6175B-E726-47BF-AECC-D68C12FEADE3}"/>
              </a:ext>
            </a:extLst>
          </p:cNvPr>
          <p:cNvSpPr/>
          <p:nvPr/>
        </p:nvSpPr>
        <p:spPr>
          <a:xfrm>
            <a:off x="7702002" y="2176862"/>
            <a:ext cx="4070580" cy="14097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Nasjonale, tverrsektorielle strategier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5CDB981-CACF-46E6-970F-C98310F6BE2A}"/>
              </a:ext>
            </a:extLst>
          </p:cNvPr>
          <p:cNvSpPr/>
          <p:nvPr/>
        </p:nvSpPr>
        <p:spPr>
          <a:xfrm>
            <a:off x="1434436" y="1396175"/>
            <a:ext cx="2691377" cy="842228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Sektorspesifikke meldinger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F8AD7B0-3021-4874-923D-8B4F2A03517F}"/>
              </a:ext>
            </a:extLst>
          </p:cNvPr>
          <p:cNvSpPr/>
          <p:nvPr/>
        </p:nvSpPr>
        <p:spPr>
          <a:xfrm>
            <a:off x="7027520" y="490269"/>
            <a:ext cx="1978848" cy="121568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FNs bærekrafts-mål</a:t>
            </a:r>
          </a:p>
        </p:txBody>
      </p: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987DF700-E61E-48CF-AB01-4CCBB5CC9DD4}"/>
              </a:ext>
            </a:extLst>
          </p:cNvPr>
          <p:cNvSpPr/>
          <p:nvPr/>
        </p:nvSpPr>
        <p:spPr>
          <a:xfrm>
            <a:off x="4557404" y="3569698"/>
            <a:ext cx="2713007" cy="135890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Virksomhetsstrategi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47C942E-57E3-4B44-BD28-42637B6BEF24}"/>
              </a:ext>
            </a:extLst>
          </p:cNvPr>
          <p:cNvSpPr/>
          <p:nvPr/>
        </p:nvSpPr>
        <p:spPr>
          <a:xfrm>
            <a:off x="9830366" y="551142"/>
            <a:ext cx="1978848" cy="121568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Lover og regler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CBFAE32-779A-4226-9285-4BE0B263CB66}"/>
              </a:ext>
            </a:extLst>
          </p:cNvPr>
          <p:cNvSpPr/>
          <p:nvPr/>
        </p:nvSpPr>
        <p:spPr>
          <a:xfrm>
            <a:off x="8027058" y="1440289"/>
            <a:ext cx="2406803" cy="842228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Internasjonale føringer </a:t>
            </a:r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69688926-A4FE-4799-B8AB-8EFE645879CD}"/>
              </a:ext>
            </a:extLst>
          </p:cNvPr>
          <p:cNvSpPr/>
          <p:nvPr/>
        </p:nvSpPr>
        <p:spPr>
          <a:xfrm>
            <a:off x="8106783" y="4012746"/>
            <a:ext cx="2713007" cy="9191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Interne (fag)strategier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54803C14-7646-4A88-A4F0-3E8FB1F45775}"/>
              </a:ext>
            </a:extLst>
          </p:cNvPr>
          <p:cNvSpPr/>
          <p:nvPr/>
        </p:nvSpPr>
        <p:spPr>
          <a:xfrm>
            <a:off x="2194425" y="3719220"/>
            <a:ext cx="1906905" cy="24482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Interne analyser og utredninger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9CBC1F0-666D-4FBA-BA23-76D0D6EBB813}"/>
              </a:ext>
            </a:extLst>
          </p:cNvPr>
          <p:cNvSpPr/>
          <p:nvPr/>
        </p:nvSpPr>
        <p:spPr>
          <a:xfrm>
            <a:off x="117019" y="2422714"/>
            <a:ext cx="2033187" cy="15509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Langsiktige handlingsprogram</a:t>
            </a:r>
          </a:p>
        </p:txBody>
      </p:sp>
      <p:sp>
        <p:nvSpPr>
          <p:cNvPr id="25" name="Rektangel: avrundede hjørner 24">
            <a:extLst>
              <a:ext uri="{FF2B5EF4-FFF2-40B4-BE49-F238E27FC236}">
                <a16:creationId xmlns:a16="http://schemas.microsoft.com/office/drawing/2014/main" id="{19F92FAF-70D9-4D95-BB60-6187C6C1F66B}"/>
              </a:ext>
            </a:extLst>
          </p:cNvPr>
          <p:cNvSpPr/>
          <p:nvPr/>
        </p:nvSpPr>
        <p:spPr>
          <a:xfrm>
            <a:off x="9135065" y="5697138"/>
            <a:ext cx="2597591" cy="940618"/>
          </a:xfrm>
          <a:prstGeom prst="round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000" dirty="0" err="1"/>
              <a:t>Avdelingsvise</a:t>
            </a:r>
            <a:r>
              <a:rPr lang="nb-NO" sz="2000" dirty="0"/>
              <a:t> arbeidsplaner</a:t>
            </a:r>
          </a:p>
        </p:txBody>
      </p:sp>
    </p:spTree>
    <p:extLst>
      <p:ext uri="{BB962C8B-B14F-4D97-AF65-F5344CB8AC3E}">
        <p14:creationId xmlns:p14="http://schemas.microsoft.com/office/powerpoint/2010/main" val="13657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A7F3AD-FA50-4B3B-A90C-692C5944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7" y="229336"/>
            <a:ext cx="11089386" cy="602933"/>
          </a:xfrm>
        </p:spPr>
        <p:txBody>
          <a:bodyPr/>
          <a:lstStyle/>
          <a:p>
            <a:r>
              <a:rPr lang="nb-NO" dirty="0"/>
              <a:t>Forholdet til øvrige styringsdokumenter/systemer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20642551-4A6E-4D37-84AB-261E86AFA99C}"/>
              </a:ext>
            </a:extLst>
          </p:cNvPr>
          <p:cNvSpPr/>
          <p:nvPr/>
        </p:nvSpPr>
        <p:spPr>
          <a:xfrm>
            <a:off x="671514" y="1328738"/>
            <a:ext cx="2816192" cy="155918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Tildelingsbrev</a:t>
            </a:r>
          </a:p>
          <a:p>
            <a:pPr algn="ctr"/>
            <a:r>
              <a:rPr lang="nb-NO" dirty="0"/>
              <a:t>(</a:t>
            </a:r>
            <a:r>
              <a:rPr lang="nb-NO" dirty="0" err="1"/>
              <a:t>Prop</a:t>
            </a:r>
            <a:r>
              <a:rPr lang="nb-NO" dirty="0"/>
              <a:t>. 1 S)</a:t>
            </a:r>
          </a:p>
          <a:p>
            <a:pPr algn="ctr"/>
            <a:endParaRPr lang="nb-NO" dirty="0"/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022D2204-DB2A-4FBD-B4D4-2D78DC3414D2}"/>
              </a:ext>
            </a:extLst>
          </p:cNvPr>
          <p:cNvSpPr/>
          <p:nvPr/>
        </p:nvSpPr>
        <p:spPr>
          <a:xfrm>
            <a:off x="8475347" y="1328739"/>
            <a:ext cx="2816192" cy="155918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6C0F5F78-3A34-43E2-A749-86BC95960558}"/>
              </a:ext>
            </a:extLst>
          </p:cNvPr>
          <p:cNvSpPr/>
          <p:nvPr/>
        </p:nvSpPr>
        <p:spPr>
          <a:xfrm>
            <a:off x="671511" y="3057453"/>
            <a:ext cx="2816192" cy="155918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Virksomhetsplan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A3342CC9-B0AD-41D1-B37E-040E1A9CE503}"/>
              </a:ext>
            </a:extLst>
          </p:cNvPr>
          <p:cNvSpPr/>
          <p:nvPr/>
        </p:nvSpPr>
        <p:spPr>
          <a:xfrm>
            <a:off x="4678888" y="3057454"/>
            <a:ext cx="2816194" cy="155918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Tverrgående fellesstrategier</a:t>
            </a:r>
          </a:p>
          <a:p>
            <a:pPr algn="ctr"/>
            <a:endParaRPr lang="nb-NO" dirty="0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583603D1-58A2-4EF8-A637-EE19670940F3}"/>
              </a:ext>
            </a:extLst>
          </p:cNvPr>
          <p:cNvSpPr/>
          <p:nvPr/>
        </p:nvSpPr>
        <p:spPr>
          <a:xfrm>
            <a:off x="4678887" y="1328739"/>
            <a:ext cx="2816193" cy="155918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Instruks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C4655A05-CD59-4EB0-904F-F65912D90596}"/>
              </a:ext>
            </a:extLst>
          </p:cNvPr>
          <p:cNvSpPr/>
          <p:nvPr/>
        </p:nvSpPr>
        <p:spPr>
          <a:xfrm>
            <a:off x="8475344" y="3060378"/>
            <a:ext cx="2816194" cy="155918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22D7E091-6AC9-468A-A65F-2DC0CA374CEE}"/>
              </a:ext>
            </a:extLst>
          </p:cNvPr>
          <p:cNvSpPr/>
          <p:nvPr/>
        </p:nvSpPr>
        <p:spPr>
          <a:xfrm>
            <a:off x="671511" y="4769444"/>
            <a:ext cx="2816194" cy="155918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0EA17E59-AB68-4577-A254-94ECC5A0F9E7}"/>
              </a:ext>
            </a:extLst>
          </p:cNvPr>
          <p:cNvSpPr/>
          <p:nvPr/>
        </p:nvSpPr>
        <p:spPr>
          <a:xfrm>
            <a:off x="4742386" y="4768562"/>
            <a:ext cx="2816194" cy="155918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A60931CE-C050-4495-9165-965E8A2AE1D7}"/>
              </a:ext>
            </a:extLst>
          </p:cNvPr>
          <p:cNvSpPr/>
          <p:nvPr/>
        </p:nvSpPr>
        <p:spPr>
          <a:xfrm>
            <a:off x="8475343" y="4768561"/>
            <a:ext cx="2816194" cy="155918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Virksomhetsstrategi</a:t>
            </a:r>
          </a:p>
        </p:txBody>
      </p:sp>
    </p:spTree>
    <p:extLst>
      <p:ext uri="{BB962C8B-B14F-4D97-AF65-F5344CB8AC3E}">
        <p14:creationId xmlns:p14="http://schemas.microsoft.com/office/powerpoint/2010/main" val="242939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A7F3AD-FA50-4B3B-A90C-692C5944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7" y="229336"/>
            <a:ext cx="11089386" cy="602933"/>
          </a:xfrm>
        </p:spPr>
        <p:txBody>
          <a:bodyPr/>
          <a:lstStyle/>
          <a:p>
            <a:r>
              <a:rPr lang="nb-NO" dirty="0"/>
              <a:t>Forholdet til øvrige styringsdokumenter/systemer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20642551-4A6E-4D37-84AB-261E86AFA99C}"/>
              </a:ext>
            </a:extLst>
          </p:cNvPr>
          <p:cNvSpPr/>
          <p:nvPr/>
        </p:nvSpPr>
        <p:spPr>
          <a:xfrm>
            <a:off x="671514" y="1328738"/>
            <a:ext cx="2816192" cy="155918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022D2204-DB2A-4FBD-B4D4-2D78DC3414D2}"/>
              </a:ext>
            </a:extLst>
          </p:cNvPr>
          <p:cNvSpPr/>
          <p:nvPr/>
        </p:nvSpPr>
        <p:spPr>
          <a:xfrm>
            <a:off x="8475347" y="1328739"/>
            <a:ext cx="2816192" cy="155918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6C0F5F78-3A34-43E2-A749-86BC95960558}"/>
              </a:ext>
            </a:extLst>
          </p:cNvPr>
          <p:cNvSpPr/>
          <p:nvPr/>
        </p:nvSpPr>
        <p:spPr>
          <a:xfrm>
            <a:off x="671511" y="3057453"/>
            <a:ext cx="2816192" cy="155918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A3342CC9-B0AD-41D1-B37E-040E1A9CE503}"/>
              </a:ext>
            </a:extLst>
          </p:cNvPr>
          <p:cNvSpPr/>
          <p:nvPr/>
        </p:nvSpPr>
        <p:spPr>
          <a:xfrm>
            <a:off x="4678888" y="3057454"/>
            <a:ext cx="2816194" cy="155918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583603D1-58A2-4EF8-A637-EE19670940F3}"/>
              </a:ext>
            </a:extLst>
          </p:cNvPr>
          <p:cNvSpPr/>
          <p:nvPr/>
        </p:nvSpPr>
        <p:spPr>
          <a:xfrm>
            <a:off x="4678887" y="1328739"/>
            <a:ext cx="2816193" cy="155918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C4655A05-CD59-4EB0-904F-F65912D90596}"/>
              </a:ext>
            </a:extLst>
          </p:cNvPr>
          <p:cNvSpPr/>
          <p:nvPr/>
        </p:nvSpPr>
        <p:spPr>
          <a:xfrm>
            <a:off x="8475344" y="3060378"/>
            <a:ext cx="2816194" cy="155918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22D7E091-6AC9-468A-A65F-2DC0CA374CEE}"/>
              </a:ext>
            </a:extLst>
          </p:cNvPr>
          <p:cNvSpPr/>
          <p:nvPr/>
        </p:nvSpPr>
        <p:spPr>
          <a:xfrm>
            <a:off x="671511" y="4769444"/>
            <a:ext cx="2816194" cy="155918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0EA17E59-AB68-4577-A254-94ECC5A0F9E7}"/>
              </a:ext>
            </a:extLst>
          </p:cNvPr>
          <p:cNvSpPr/>
          <p:nvPr/>
        </p:nvSpPr>
        <p:spPr>
          <a:xfrm>
            <a:off x="4742386" y="4768562"/>
            <a:ext cx="2816194" cy="155918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A60931CE-C050-4495-9165-965E8A2AE1D7}"/>
              </a:ext>
            </a:extLst>
          </p:cNvPr>
          <p:cNvSpPr/>
          <p:nvPr/>
        </p:nvSpPr>
        <p:spPr>
          <a:xfrm>
            <a:off x="8475343" y="4768561"/>
            <a:ext cx="2816194" cy="155918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629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43A4F131-FFE6-4C0A-9A45-3045D19FC780}"/>
              </a:ext>
            </a:extLst>
          </p:cNvPr>
          <p:cNvCxnSpPr/>
          <p:nvPr/>
        </p:nvCxnSpPr>
        <p:spPr>
          <a:xfrm>
            <a:off x="2375334" y="777766"/>
            <a:ext cx="0" cy="4687613"/>
          </a:xfrm>
          <a:prstGeom prst="line">
            <a:avLst/>
          </a:prstGeom>
          <a:ln w="1905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EBD54498-0D7D-4001-B668-177F797535CC}"/>
              </a:ext>
            </a:extLst>
          </p:cNvPr>
          <p:cNvCxnSpPr>
            <a:cxnSpLocks/>
          </p:cNvCxnSpPr>
          <p:nvPr/>
        </p:nvCxnSpPr>
        <p:spPr>
          <a:xfrm flipH="1">
            <a:off x="2375334" y="5491655"/>
            <a:ext cx="6805449" cy="0"/>
          </a:xfrm>
          <a:prstGeom prst="line">
            <a:avLst/>
          </a:prstGeom>
          <a:ln w="1905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2197A90-F86A-442F-91F1-92CD67EB6D2B}"/>
              </a:ext>
            </a:extLst>
          </p:cNvPr>
          <p:cNvSpPr txBox="1"/>
          <p:nvPr/>
        </p:nvSpPr>
        <p:spPr>
          <a:xfrm>
            <a:off x="1051034" y="1198180"/>
            <a:ext cx="117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Varighet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A58290E-40EA-4E6E-9EB4-35078EA3B166}"/>
              </a:ext>
            </a:extLst>
          </p:cNvPr>
          <p:cNvSpPr txBox="1"/>
          <p:nvPr/>
        </p:nvSpPr>
        <p:spPr>
          <a:xfrm>
            <a:off x="6963100" y="5785946"/>
            <a:ext cx="22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Grad av forpliktelse </a:t>
            </a:r>
          </a:p>
        </p:txBody>
      </p:sp>
    </p:spTree>
    <p:extLst>
      <p:ext uri="{BB962C8B-B14F-4D97-AF65-F5344CB8AC3E}">
        <p14:creationId xmlns:p14="http://schemas.microsoft.com/office/powerpoint/2010/main" val="104776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C1ABE9-0323-4666-9557-DE7D2851B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støttefoiler</a:t>
            </a:r>
          </a:p>
        </p:txBody>
      </p:sp>
    </p:spTree>
    <p:extLst>
      <p:ext uri="{BB962C8B-B14F-4D97-AF65-F5344CB8AC3E}">
        <p14:creationId xmlns:p14="http://schemas.microsoft.com/office/powerpoint/2010/main" val="17613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1">
            <a:extLst>
              <a:ext uri="{FF2B5EF4-FFF2-40B4-BE49-F238E27FC236}">
                <a16:creationId xmlns:a16="http://schemas.microsoft.com/office/drawing/2014/main" id="{A83C8785-FF03-1F41-850E-D2658229B28C}"/>
              </a:ext>
            </a:extLst>
          </p:cNvPr>
          <p:cNvSpPr txBox="1">
            <a:spLocks/>
          </p:cNvSpPr>
          <p:nvPr/>
        </p:nvSpPr>
        <p:spPr>
          <a:xfrm>
            <a:off x="10623468" y="783771"/>
            <a:ext cx="4968386" cy="3847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21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System Font Regular"/>
              <a:buChar char="–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6675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33450" indent="-2127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System Font Regular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588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sz="24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B6CCABB-A783-874B-8186-5560043B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49" y="783771"/>
            <a:ext cx="5333011" cy="516965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87C0756-F148-B04B-A7EA-C0DA641F1EF4}"/>
              </a:ext>
            </a:extLst>
          </p:cNvPr>
          <p:cNvSpPr/>
          <p:nvPr/>
        </p:nvSpPr>
        <p:spPr>
          <a:xfrm>
            <a:off x="9633186" y="1748790"/>
            <a:ext cx="774233" cy="7742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000" dirty="0">
                <a:solidFill>
                  <a:srgbClr val="0085C0"/>
                </a:solidFill>
                <a:latin typeface="+mj-lt"/>
                <a:ea typeface="Source Sans Pro SemiBold" panose="020B0503030403020204" pitchFamily="34" charset="0"/>
              </a:rPr>
              <a:t>B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A897F0D-8EE8-B446-8DEF-1C916E3B5687}"/>
              </a:ext>
            </a:extLst>
          </p:cNvPr>
          <p:cNvSpPr txBox="1">
            <a:spLocks/>
          </p:cNvSpPr>
          <p:nvPr/>
        </p:nvSpPr>
        <p:spPr>
          <a:xfrm>
            <a:off x="8159764" y="2934094"/>
            <a:ext cx="3707116" cy="494906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600" b="1" dirty="0">
                <a:solidFill>
                  <a:schemeClr val="bg1"/>
                </a:solidFill>
              </a:rPr>
              <a:t>Hvordan skal strategien henge sammen med resten av vår styring og ledelse?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1569F0F-DB83-4EC5-94F0-F309B941D846}"/>
              </a:ext>
            </a:extLst>
          </p:cNvPr>
          <p:cNvSpPr txBox="1"/>
          <p:nvPr/>
        </p:nvSpPr>
        <p:spPr>
          <a:xfrm>
            <a:off x="9633186" y="6074229"/>
            <a:ext cx="2233694" cy="707053"/>
          </a:xfrm>
          <a:prstGeom prst="rect">
            <a:avLst/>
          </a:prstGeom>
          <a:solidFill>
            <a:srgbClr val="0085C0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780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_NY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DFØ_14276_PPT mal_DEF2.pptx" id="{04966DC7-439F-2640-88E6-C083C4CCDB67}" vid="{126DF14E-E6F0-2844-B891-6B42A96FB21D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7D64B8-36B2-4243-B8A9-6D5F5F474809}">
  <we:reference id="wa104380506" version="1.3.0.0" store="nb-NO" storeType="OMEX"/>
  <we:alternateReferences>
    <we:reference id="wa104380506" version="1.3.0.0" store="WA10438050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DFØ 2020</Template>
  <TotalTime>15</TotalTime>
  <Words>529</Words>
  <Application>Microsoft Office PowerPoint</Application>
  <PresentationFormat>Widescreen</PresentationFormat>
  <Paragraphs>87</Paragraphs>
  <Slides>13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Arial Regular</vt:lpstr>
      <vt:lpstr>Source Sans Pro</vt:lpstr>
      <vt:lpstr>System Font Regular</vt:lpstr>
      <vt:lpstr>DFØ ppt mal</vt:lpstr>
      <vt:lpstr>Dokumenthierarkiøvelse</vt:lpstr>
      <vt:lpstr>Dokumenthierarki-øvelse</vt:lpstr>
      <vt:lpstr>Dokumenthierarki-øvelse</vt:lpstr>
      <vt:lpstr>PowerPoint-presentasjon</vt:lpstr>
      <vt:lpstr>Forholdet til øvrige styringsdokumenter/systemer</vt:lpstr>
      <vt:lpstr>Forholdet til øvrige styringsdokumenter/systemer</vt:lpstr>
      <vt:lpstr>PowerPoint-presentasjon</vt:lpstr>
      <vt:lpstr>støttefoiler</vt:lpstr>
      <vt:lpstr>PowerPoint-presentasjon</vt:lpstr>
      <vt:lpstr>PowerPoint-presentasjon</vt:lpstr>
      <vt:lpstr>Virksomhetsstrategi og andre styringsdokumenter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Dette er forsiden</dc:title>
  <dc:creator>Siri Bjørtuft Ellingsen</dc:creator>
  <dc:description>template by officeconsult.no</dc:description>
  <cp:lastModifiedBy>Lindis Tracey Norlund</cp:lastModifiedBy>
  <cp:revision>6</cp:revision>
  <cp:lastPrinted>2019-09-18T10:30:50Z</cp:lastPrinted>
  <dcterms:created xsi:type="dcterms:W3CDTF">2020-06-04T11:17:31Z</dcterms:created>
  <dcterms:modified xsi:type="dcterms:W3CDTF">2020-07-02T12:18:44Z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</Properties>
</file>