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84" r:id="rId3"/>
    <p:sldId id="292" r:id="rId4"/>
    <p:sldId id="286" r:id="rId5"/>
    <p:sldId id="287" r:id="rId6"/>
    <p:sldId id="288" r:id="rId7"/>
    <p:sldId id="289" r:id="rId8"/>
    <p:sldId id="290" r:id="rId9"/>
    <p:sldId id="291" r:id="rId10"/>
    <p:sldId id="285"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E1EB3-E6E3-4DD0-B6FA-E1C7278EDA2D}" v="9" dt="2026-06-16T12:43:56.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7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69185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10570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42643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5918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6883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3600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0444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08601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23964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768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12407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295754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6748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76692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918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2992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560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747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5675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64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181254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154545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0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9603" y="5949950"/>
            <a:ext cx="2884815" cy="690383"/>
          </a:xfrm>
          <a:prstGeom prst="rect">
            <a:avLst/>
          </a:prstGeom>
        </p:spPr>
      </p:pic>
      <p:sp>
        <p:nvSpPr>
          <p:cNvPr id="2" name="Tittel 1">
            <a:extLst>
              <a:ext uri="{FF2B5EF4-FFF2-40B4-BE49-F238E27FC236}">
                <a16:creationId xmlns:a16="http://schemas.microsoft.com/office/drawing/2014/main" id="{26347F3C-5137-A6C5-E230-DACD6E38746E}"/>
              </a:ext>
            </a:extLst>
          </p:cNvPr>
          <p:cNvSpPr>
            <a:spLocks noGrp="1"/>
          </p:cNvSpPr>
          <p:nvPr>
            <p:ph type="ctrTitle" hasCustomPrompt="1"/>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dirty="0"/>
              <a:t>Klikk for å legge til en tittel</a:t>
            </a:r>
          </a:p>
        </p:txBody>
      </p:sp>
      <p:sp>
        <p:nvSpPr>
          <p:cNvPr id="4" name="Undertittel 2">
            <a:extLst>
              <a:ext uri="{FF2B5EF4-FFF2-40B4-BE49-F238E27FC236}">
                <a16:creationId xmlns:a16="http://schemas.microsoft.com/office/drawing/2014/main" id="{353D6FDD-E3B7-4344-18FF-3123408493B9}"/>
              </a:ext>
            </a:extLst>
          </p:cNvPr>
          <p:cNvSpPr>
            <a:spLocks noGrp="1"/>
          </p:cNvSpPr>
          <p:nvPr>
            <p:ph type="subTitle" idx="1" hasCustomPrompt="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legge til en undertittel</a:t>
            </a:r>
          </a:p>
        </p:txBody>
      </p:sp>
      <p:cxnSp>
        <p:nvCxnSpPr>
          <p:cNvPr id="6" name="Rett linje 5">
            <a:extLst>
              <a:ext uri="{FF2B5EF4-FFF2-40B4-BE49-F238E27FC236}">
                <a16:creationId xmlns:a16="http://schemas.microsoft.com/office/drawing/2014/main" id="{AB62AF80-2748-F285-1E6E-3817977BE02C}"/>
              </a:ext>
            </a:extLst>
          </p:cNvPr>
          <p:cNvCxnSpPr/>
          <p:nvPr userDrawn="1"/>
        </p:nvCxnSpPr>
        <p:spPr>
          <a:xfrm>
            <a:off x="4294800" y="3787200"/>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50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1909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12956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25319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29069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27424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51773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40818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61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14862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32876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24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121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8434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13771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0474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97463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82067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04738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2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57522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16.06.2026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99389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82715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16.06.2026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354004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16.06.2026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41283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16.06.2026</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12457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689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8682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26483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8135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7850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0806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16.06.2026</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609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453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27175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5956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96309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16.06.2026</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69655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91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78145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8833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9494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8423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2990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407982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0566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6361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9348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28688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16.06.2026</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73"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962259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38">
          <p15:clr>
            <a:srgbClr val="F26B43"/>
          </p15:clr>
        </p15:guide>
        <p15:guide id="3" pos="7331">
          <p15:clr>
            <a:srgbClr val="F26B43"/>
          </p15:clr>
        </p15:guide>
        <p15:guide id="5" orient="horz" pos="3748">
          <p15:clr>
            <a:srgbClr val="F26B43"/>
          </p15:clr>
        </p15:guide>
        <p15:guide id="6" orient="horz" pos="1082">
          <p15:clr>
            <a:srgbClr val="F26B43"/>
          </p15:clr>
        </p15:guide>
        <p15:guide id="7" orient="horz" pos="720">
          <p15:clr>
            <a:srgbClr val="F26B43"/>
          </p15:clr>
        </p15:guide>
        <p15:guide id="8" orient="horz" pos="4135">
          <p15:clr>
            <a:srgbClr val="F26B43"/>
          </p15:clr>
        </p15:guide>
        <p15:guide id="9" pos="4951">
          <p15:clr>
            <a:srgbClr val="F26B43"/>
          </p15:clr>
        </p15:guide>
        <p15:guide id="10" pos="4725">
          <p15:clr>
            <a:srgbClr val="F26B43"/>
          </p15:clr>
        </p15:guide>
        <p15:guide id="11" pos="3829">
          <p15:clr>
            <a:srgbClr val="F26B43"/>
          </p15:clr>
        </p15:guide>
        <p15:guide id="12" pos="3740">
          <p15:clr>
            <a:srgbClr val="F26B43"/>
          </p15:clr>
        </p15:guide>
        <p15:guide id="13" pos="391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E37015-0E3A-9B44-BFC4-FC7E3E4893FE}"/>
              </a:ext>
            </a:extLst>
          </p:cNvPr>
          <p:cNvSpPr>
            <a:spLocks noGrp="1"/>
          </p:cNvSpPr>
          <p:nvPr>
            <p:ph type="ctrTitle"/>
          </p:nvPr>
        </p:nvSpPr>
        <p:spPr/>
        <p:txBody>
          <a:bodyPr/>
          <a:lstStyle/>
          <a:p>
            <a:r>
              <a:rPr lang="nb-NO" dirty="0"/>
              <a:t>Snakk om bærekraft</a:t>
            </a:r>
          </a:p>
        </p:txBody>
      </p:sp>
      <p:sp>
        <p:nvSpPr>
          <p:cNvPr id="5" name="Undertittel 4">
            <a:extLst>
              <a:ext uri="{FF2B5EF4-FFF2-40B4-BE49-F238E27FC236}">
                <a16:creationId xmlns:a16="http://schemas.microsoft.com/office/drawing/2014/main" id="{6BA2D057-7B60-5153-CFCB-95F3AABD47B2}"/>
              </a:ext>
            </a:extLst>
          </p:cNvPr>
          <p:cNvSpPr>
            <a:spLocks noGrp="1"/>
          </p:cNvSpPr>
          <p:nvPr>
            <p:ph type="subTitle" idx="1"/>
          </p:nvPr>
        </p:nvSpPr>
        <p:spPr/>
        <p:txBody>
          <a:bodyPr/>
          <a:lstStyle/>
          <a:p>
            <a:r>
              <a:rPr lang="nb-NO" dirty="0"/>
              <a:t>Dilemmakort for ledere i staten</a:t>
            </a:r>
          </a:p>
        </p:txBody>
      </p:sp>
    </p:spTree>
    <p:extLst>
      <p:ext uri="{BB962C8B-B14F-4D97-AF65-F5344CB8AC3E}">
        <p14:creationId xmlns:p14="http://schemas.microsoft.com/office/powerpoint/2010/main" val="138359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3789A002-5E64-E5CE-8CE0-25C45FA3ACF1}"/>
              </a:ext>
            </a:extLst>
          </p:cNvPr>
          <p:cNvSpPr>
            <a:spLocks noGrp="1"/>
          </p:cNvSpPr>
          <p:nvPr>
            <p:ph sz="quarter" idx="13"/>
          </p:nvPr>
        </p:nvSpPr>
        <p:spPr>
          <a:xfrm>
            <a:off x="435588" y="602696"/>
            <a:ext cx="7340485" cy="3085678"/>
          </a:xfrm>
        </p:spPr>
        <p:txBody>
          <a:bodyPr/>
          <a:lstStyle/>
          <a:p>
            <a:pPr marL="0" indent="0">
              <a:buNone/>
            </a:pPr>
            <a:r>
              <a:rPr lang="nb-NO" sz="2000" b="1" dirty="0"/>
              <a:t>Situasjon 8	</a:t>
            </a:r>
          </a:p>
          <a:p>
            <a:pPr marL="0" indent="0">
              <a:buNone/>
            </a:pPr>
            <a:r>
              <a:rPr lang="nb-NO" sz="1600" dirty="0"/>
              <a:t>Ledergruppen, som du er en del av, har hatt samhandlingsutfordringer og ønsker å bruke tid sammen for å ta tak i dette. Dere har besluttet at dere skal på ledersamling. Dere mener at det å komme sammen et nytt sted vil være hensiktsmessig. Nå diskuterer dere hvor dere eventuelt skal dra, for å få den avstanden dere har behov for.</a:t>
            </a:r>
          </a:p>
          <a:p>
            <a:pPr marL="0" indent="0">
              <a:buNone/>
            </a:pPr>
            <a:endParaRPr lang="nb-NO" sz="1600" dirty="0"/>
          </a:p>
          <a:p>
            <a:pPr marL="0" indent="0">
              <a:buNone/>
            </a:pPr>
            <a:r>
              <a:rPr lang="nb-NO" sz="1600" dirty="0"/>
              <a:t>Virksomheten har satt i gang arbeidet med bærekraft og et av de prioriterte områdene på bærekraftsområdet er reise. Det er lagt få konkrete føringer og rammer utover at det er et mål å reise mindre med fly og at det i hovedsak skal velges miljøvennlige løsninger.</a:t>
            </a:r>
          </a:p>
        </p:txBody>
      </p:sp>
      <p:sp>
        <p:nvSpPr>
          <p:cNvPr id="6" name="Ellipse 5">
            <a:extLst>
              <a:ext uri="{FF2B5EF4-FFF2-40B4-BE49-F238E27FC236}">
                <a16:creationId xmlns:a16="http://schemas.microsoft.com/office/drawing/2014/main" id="{7A9A81C5-CFBA-A53C-FB3A-F43B4D0D3F29}"/>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E4E0B695-ABB9-CADC-B7A3-6859B2FEF226}"/>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B04F96C5-71CF-9247-C963-394F5313A5CB}"/>
              </a:ext>
            </a:extLst>
          </p:cNvPr>
          <p:cNvSpPr txBox="1">
            <a:spLocks/>
          </p:cNvSpPr>
          <p:nvPr/>
        </p:nvSpPr>
        <p:spPr>
          <a:xfrm>
            <a:off x="435588" y="4448986"/>
            <a:ext cx="611803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Hvilke hensyn må veies opp mot hverandre her?</a:t>
            </a:r>
            <a:endParaRPr kumimoji="0" lang="nb-NO" sz="20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bør ledergruppen gjøre i denne situasjonen?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som enkeltleder ta tak i problemstillingen?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D59F388C-0A19-E4F7-CF76-12692D5E993B}"/>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0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A5E9271-9014-DB6B-EEDF-54DBECA999F5}"/>
              </a:ext>
            </a:extLst>
          </p:cNvPr>
          <p:cNvSpPr>
            <a:spLocks noGrp="1"/>
          </p:cNvSpPr>
          <p:nvPr>
            <p:ph type="title"/>
          </p:nvPr>
        </p:nvSpPr>
        <p:spPr/>
        <p:txBody>
          <a:bodyPr/>
          <a:lstStyle/>
          <a:p>
            <a:r>
              <a:rPr lang="nb-NO" dirty="0"/>
              <a:t>Introduksjon til dilemmakort	</a:t>
            </a:r>
          </a:p>
        </p:txBody>
      </p:sp>
      <p:sp>
        <p:nvSpPr>
          <p:cNvPr id="5" name="Plassholder for innhold 4">
            <a:extLst>
              <a:ext uri="{FF2B5EF4-FFF2-40B4-BE49-F238E27FC236}">
                <a16:creationId xmlns:a16="http://schemas.microsoft.com/office/drawing/2014/main" id="{1B415DAE-753C-355A-117F-003FD175A215}"/>
              </a:ext>
            </a:extLst>
          </p:cNvPr>
          <p:cNvSpPr>
            <a:spLocks noGrp="1"/>
          </p:cNvSpPr>
          <p:nvPr>
            <p:ph sz="quarter" idx="13"/>
          </p:nvPr>
        </p:nvSpPr>
        <p:spPr>
          <a:xfrm>
            <a:off x="536576" y="1233889"/>
            <a:ext cx="6690489" cy="5277079"/>
          </a:xfrm>
        </p:spPr>
        <p:txBody>
          <a:bodyPr/>
          <a:lstStyle/>
          <a:p>
            <a:pPr marL="0" indent="0">
              <a:buNone/>
            </a:pPr>
            <a:r>
              <a:rPr lang="nb-NO" sz="2000" dirty="0"/>
              <a:t>Dilemmakortene tar utgangspunkt i utfordringer statlige ledere kan møte i det daglige. Hvert kort handler om én eller flere dimensjoner av bærekraft, miljø, mennesker og økonomi. De er laget for å stimulere refleksjon og diskusjon.</a:t>
            </a:r>
          </a:p>
          <a:p>
            <a:pPr marL="0" indent="0">
              <a:buNone/>
            </a:pPr>
            <a:endParaRPr lang="nb-NO" sz="2000" dirty="0"/>
          </a:p>
          <a:p>
            <a:pPr marL="0" indent="0">
              <a:buNone/>
            </a:pPr>
            <a:r>
              <a:rPr lang="nb-NO" sz="2000" dirty="0"/>
              <a:t>Kortene kan brukes alene, som støtte for egen utvikling, eller i ledergrupper for å diskutere hvordan bærekraft kan bli en naturlig del av vurderinger dere gjør.</a:t>
            </a:r>
          </a:p>
          <a:p>
            <a:pPr marL="0" indent="0">
              <a:buNone/>
            </a:pPr>
            <a:endParaRPr lang="nb-NO" sz="2000" dirty="0"/>
          </a:p>
          <a:p>
            <a:pPr marL="0" indent="0">
              <a:buNone/>
            </a:pPr>
            <a:r>
              <a:rPr lang="nb-NO" sz="2000" dirty="0"/>
              <a:t>Kortene er utviklet ved hjelp av kunstig intelligens (KI), basert på innsikt fra statlige virksomheter og relevante rammeverk. Vi oppfordrer virksomheter til å bruke dem aktivt, tilpasse dem til egne behov – og gjerne lage egne versjoner som passer egen virkelighet.</a:t>
            </a:r>
          </a:p>
        </p:txBody>
      </p:sp>
      <p:pic>
        <p:nvPicPr>
          <p:cNvPr id="4098" name="Picture 2">
            <a:extLst>
              <a:ext uri="{FF2B5EF4-FFF2-40B4-BE49-F238E27FC236}">
                <a16:creationId xmlns:a16="http://schemas.microsoft.com/office/drawing/2014/main" id="{9D585D4E-1843-6A64-6E92-A4C20AED873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7849670" y="1537140"/>
            <a:ext cx="3805754" cy="380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2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4368-887D-873E-B6C2-6C4A5D50E3B5}"/>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9277B5F6-FB4C-7C6E-2880-6D36A27401C1}"/>
              </a:ext>
            </a:extLst>
          </p:cNvPr>
          <p:cNvSpPr>
            <a:spLocks noGrp="1"/>
          </p:cNvSpPr>
          <p:nvPr>
            <p:ph sz="quarter" idx="13"/>
          </p:nvPr>
        </p:nvSpPr>
        <p:spPr>
          <a:xfrm>
            <a:off x="435588" y="774865"/>
            <a:ext cx="7340485" cy="2322281"/>
          </a:xfrm>
        </p:spPr>
        <p:txBody>
          <a:bodyPr/>
          <a:lstStyle/>
          <a:p>
            <a:pPr marL="0" indent="0">
              <a:buNone/>
            </a:pPr>
            <a:r>
              <a:rPr lang="nb-NO" sz="2000" b="1" dirty="0"/>
              <a:t>Situasjon 1</a:t>
            </a:r>
          </a:p>
          <a:p>
            <a:pPr marL="0" indent="0">
              <a:buNone/>
            </a:pPr>
            <a:r>
              <a:rPr lang="nb-NO" sz="1600" dirty="0"/>
              <a:t>Du sitter i ledergruppen i en virksomhet som har ambisjoner om å jobbe mer systematisk med bærekraft. Strategidokumentene viser til FNs bærekraftsmål og interne prioriteringer. Likevel opplever du at temaet sjelden settes på agendaen i praksis. Når det nevnes, blir det i generelle formuleringer og overordnede mål,  og det oversettes ikke til konkrete tiltak, ansvar eller oppfølging.</a:t>
            </a:r>
          </a:p>
          <a:p>
            <a:pPr marL="0" indent="0">
              <a:buNone/>
            </a:pPr>
            <a:endParaRPr lang="nb-NO" sz="1600" dirty="0"/>
          </a:p>
          <a:p>
            <a:pPr marL="0" indent="0">
              <a:buNone/>
            </a:pPr>
            <a:r>
              <a:rPr lang="nb-NO" sz="1600" dirty="0"/>
              <a:t>Du kjenner på ansvar for å bidra, men er usikker på hvilken rolle du skal ta, og hvordan du får til faktisk endring når resten av ledergruppen ikke løfter det fram.</a:t>
            </a:r>
          </a:p>
        </p:txBody>
      </p:sp>
      <p:sp>
        <p:nvSpPr>
          <p:cNvPr id="6" name="Ellipse 5">
            <a:extLst>
              <a:ext uri="{FF2B5EF4-FFF2-40B4-BE49-F238E27FC236}">
                <a16:creationId xmlns:a16="http://schemas.microsoft.com/office/drawing/2014/main" id="{70EBFD9B-A228-27E5-A68A-0116DA111769}"/>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E7AAE484-75FC-EE7B-25E1-D6F502EEC514}"/>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640B41E0-51E8-CDA2-E22C-44062326F198}"/>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kan du gjøre for å sette bærekraft tydeligere på dagsordenen i ledergruppen?</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bidra til at bærekraftsmål omsettes i praksis, uten at du sitter med alt ansvaret alene?</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Når er det riktig å utfordre kolleger eller kulturen i ledergruppen?</a:t>
            </a:r>
          </a:p>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0FB65092-D252-C0CB-623A-72074602D3B5}"/>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0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EDFB-8875-9501-0333-06895082A73C}"/>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8A02F103-8C8C-E610-6085-D6B6C72B143C}"/>
              </a:ext>
            </a:extLst>
          </p:cNvPr>
          <p:cNvSpPr>
            <a:spLocks noGrp="1"/>
          </p:cNvSpPr>
          <p:nvPr>
            <p:ph sz="quarter" idx="13"/>
          </p:nvPr>
        </p:nvSpPr>
        <p:spPr>
          <a:xfrm>
            <a:off x="435588" y="624730"/>
            <a:ext cx="7340485" cy="3085678"/>
          </a:xfrm>
        </p:spPr>
        <p:txBody>
          <a:bodyPr/>
          <a:lstStyle/>
          <a:p>
            <a:pPr marL="0" indent="0">
              <a:buNone/>
            </a:pPr>
            <a:r>
              <a:rPr lang="nb-NO" sz="2000" b="1" dirty="0"/>
              <a:t>Situasjon 2</a:t>
            </a:r>
          </a:p>
          <a:p>
            <a:pPr marL="0" indent="0">
              <a:buNone/>
            </a:pPr>
            <a:r>
              <a:rPr lang="nb-NO" sz="1600" dirty="0"/>
              <a:t>Virksomheten din har definert reise som et prioritert område i bærekraftsarbeidet. Det står i virksomhetsplanen at klimabelastningen fra reiser skal reduseres, men det er ikke utarbeidet konkrete tiltak eller retningslinjer. Du ser at de fleste fortsetter å bestille reiser som før, og at bærekraftsmålene i liten grad følges opp i praksis.</a:t>
            </a:r>
          </a:p>
          <a:p>
            <a:pPr marL="0" indent="0">
              <a:buNone/>
            </a:pPr>
            <a:endParaRPr lang="nb-NO" sz="1600" dirty="0"/>
          </a:p>
          <a:p>
            <a:pPr marL="0" indent="0">
              <a:buNone/>
            </a:pPr>
            <a:r>
              <a:rPr lang="nb-NO" sz="1600" dirty="0"/>
              <a:t>Som leder ønsker du å ta ansvar og bidra til endring, men du har ikke fått noe tydelig mandat, og du vet at tiltak som innskrenker fleksibilitet kan møte motstand. Samtidig kjenner du på forventningen om å være et forbilde og frustrasjonen over at målene ikke omsettes i handling.</a:t>
            </a:r>
          </a:p>
        </p:txBody>
      </p:sp>
      <p:sp>
        <p:nvSpPr>
          <p:cNvPr id="6" name="Ellipse 5">
            <a:extLst>
              <a:ext uri="{FF2B5EF4-FFF2-40B4-BE49-F238E27FC236}">
                <a16:creationId xmlns:a16="http://schemas.microsoft.com/office/drawing/2014/main" id="{D9AFE9B2-E203-E48F-B907-6A6E56116D74}"/>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CFA3AC36-D991-2457-8F13-C9BA428B7AB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381A8442-C745-81AC-D0CA-55DC6884388B}"/>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som leder sette bærekraftsmål ut i livet i denne situasjonen?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trenger du for å lykkes med å endre praksis i egen enhet?</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risikerer du – og hva kan du vinne – ved å utfordre dagens praksis?</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5CE19DC3-51A9-4019-E21F-12A39499B862}"/>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5EEF4-60B7-DA17-41ED-AE91BBABE411}"/>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34A3EFA1-1C03-DB6A-B156-5BFF05827E4C}"/>
              </a:ext>
            </a:extLst>
          </p:cNvPr>
          <p:cNvSpPr>
            <a:spLocks noGrp="1"/>
          </p:cNvSpPr>
          <p:nvPr>
            <p:ph sz="quarter" idx="13"/>
          </p:nvPr>
        </p:nvSpPr>
        <p:spPr>
          <a:xfrm>
            <a:off x="479445" y="1106719"/>
            <a:ext cx="7340485" cy="2322281"/>
          </a:xfrm>
        </p:spPr>
        <p:txBody>
          <a:bodyPr/>
          <a:lstStyle/>
          <a:p>
            <a:pPr marL="0" indent="0">
              <a:buNone/>
            </a:pPr>
            <a:r>
              <a:rPr lang="nb-NO" sz="2000" b="1" dirty="0"/>
              <a:t>Situasjon 3</a:t>
            </a:r>
          </a:p>
          <a:p>
            <a:pPr marL="0" indent="0">
              <a:buNone/>
            </a:pPr>
            <a:r>
              <a:rPr lang="nb-NO" sz="1600" dirty="0"/>
              <a:t>Virksomheten din jobber aktivt med digitalisering og vurderer å ta i bruk kunstig intelligens for å effektivisere saksbehandling og dataanalyse. Dette kan redusere arbeidsmengden for ansatte og potensielt forbedre kvaliteten på tjenestene. </a:t>
            </a:r>
          </a:p>
          <a:p>
            <a:pPr marL="0" indent="0">
              <a:buNone/>
            </a:pPr>
            <a:endParaRPr lang="nb-NO" sz="1600" dirty="0"/>
          </a:p>
          <a:p>
            <a:pPr marL="0" indent="0">
              <a:buNone/>
            </a:pPr>
            <a:r>
              <a:rPr lang="nb-NO" sz="1600" dirty="0"/>
              <a:t>Samtidig skaper det utfordringer: KI-modeller krever mye energi og datakraft, og det er usikkerhet knyttet til etisk bruk av data og personvern. Enkelte ansatte er også bekymret for at automatisering vil føre til færre arbeidsplasser på sikt</a:t>
            </a:r>
            <a:r>
              <a:rPr lang="nb-NO" sz="1000" dirty="0"/>
              <a:t>.</a:t>
            </a:r>
          </a:p>
        </p:txBody>
      </p:sp>
      <p:sp>
        <p:nvSpPr>
          <p:cNvPr id="6" name="Ellipse 5">
            <a:extLst>
              <a:ext uri="{FF2B5EF4-FFF2-40B4-BE49-F238E27FC236}">
                <a16:creationId xmlns:a16="http://schemas.microsoft.com/office/drawing/2014/main" id="{949354FA-FF3B-D3BB-26FD-B84E2240C806}"/>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25427954-85E2-2D2E-EB9A-4161413A075C}"/>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F8B34970-2806-9295-73E1-3B524DC64688}"/>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virksomheten balansere gevinstene av KI med bærekraftshensyn?</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kan du som leder gjøre for å sikre at KI brukes på en ansvarlig og bærekraftig måte?</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r>
              <a:rPr kumimoji="0" 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håndterer du motstanden fra ansatte som er skeptiske til KI?</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CDE820C3-E576-905A-FAB3-9512217269B4}"/>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44A90-EEBB-4646-C132-45A9CB07E825}"/>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A1FA0F9A-3B83-BD89-D388-40A0370114A3}"/>
              </a:ext>
            </a:extLst>
          </p:cNvPr>
          <p:cNvSpPr>
            <a:spLocks noGrp="1"/>
          </p:cNvSpPr>
          <p:nvPr>
            <p:ph sz="quarter" idx="13"/>
          </p:nvPr>
        </p:nvSpPr>
        <p:spPr>
          <a:xfrm>
            <a:off x="435588" y="599943"/>
            <a:ext cx="7340485" cy="2322281"/>
          </a:xfrm>
        </p:spPr>
        <p:txBody>
          <a:bodyPr/>
          <a:lstStyle/>
          <a:p>
            <a:pPr marL="0" indent="0">
              <a:buNone/>
            </a:pPr>
            <a:r>
              <a:rPr lang="nb-NO" sz="2000" b="1" dirty="0"/>
              <a:t>Situasjon 4</a:t>
            </a:r>
          </a:p>
          <a:p>
            <a:pPr marL="0" indent="0">
              <a:buNone/>
            </a:pPr>
            <a:r>
              <a:rPr lang="nb-NO" sz="1600" dirty="0"/>
              <a:t>Du leder en statlig virksomhet som er i gang med å digitalisere flere tjenester. Målet er å forenkle, effektivisere og møte innbyggernes forventninger til moderne offentlig sektor. Men du vet at mange brukere, særlig eldre, personer med funksjonsnedsettelser og personer med lav digital kompetanse strever med å bruke digitale løsninger.</a:t>
            </a:r>
          </a:p>
          <a:p>
            <a:pPr marL="0" indent="0">
              <a:buNone/>
            </a:pPr>
            <a:endParaRPr lang="nb-NO" sz="1600" dirty="0"/>
          </a:p>
          <a:p>
            <a:pPr marL="0" indent="0">
              <a:buNone/>
            </a:pPr>
            <a:r>
              <a:rPr lang="nb-NO" sz="1600" dirty="0"/>
              <a:t>Virksomheten er pålagt å følge krav om universell utforming, men du ser at det ofte blir et punkt på sjekklista og ikke alltid gir reell tilgjengelighet. Du må vurdere hvordan ressursene skal prioriteres, og hvilke løsninger som faktisk fungerer for flest mulig.</a:t>
            </a:r>
          </a:p>
        </p:txBody>
      </p:sp>
      <p:sp>
        <p:nvSpPr>
          <p:cNvPr id="6" name="Ellipse 5">
            <a:extLst>
              <a:ext uri="{FF2B5EF4-FFF2-40B4-BE49-F238E27FC236}">
                <a16:creationId xmlns:a16="http://schemas.microsoft.com/office/drawing/2014/main" id="{203C3D3B-BD95-78B0-A264-304853DB86AF}"/>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81C7960D-3FF8-47D8-E3AC-FC569BED130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FC1A6BF4-1BDD-2AC0-8C2D-C7A13E824913}"/>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vurderer du når en digital løsning er god nok, også for de som trenger mer tilrettelegging?</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er ditt ansvar som leder for å hindre digitalt utenforskap?</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Hvilke valg må du ta for at universell utforming blir en faktisk verdi, ikke bare et krav?</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20193FA8-6B0A-6639-7597-F9D2CB093E37}"/>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02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AC3B-760D-B1EE-F4BA-1220307DDE8D}"/>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F42B2F27-73FF-454A-655E-C990049FD1E1}"/>
              </a:ext>
            </a:extLst>
          </p:cNvPr>
          <p:cNvSpPr>
            <a:spLocks noGrp="1"/>
          </p:cNvSpPr>
          <p:nvPr>
            <p:ph sz="quarter" idx="13"/>
          </p:nvPr>
        </p:nvSpPr>
        <p:spPr>
          <a:xfrm>
            <a:off x="435588" y="774865"/>
            <a:ext cx="7340485" cy="2322281"/>
          </a:xfrm>
        </p:spPr>
        <p:txBody>
          <a:bodyPr/>
          <a:lstStyle/>
          <a:p>
            <a:pPr marL="0" indent="0">
              <a:buNone/>
            </a:pPr>
            <a:r>
              <a:rPr lang="nb-NO" sz="2000" b="1" dirty="0"/>
              <a:t>Situasjon 5</a:t>
            </a:r>
          </a:p>
          <a:p>
            <a:pPr marL="0" indent="0">
              <a:buNone/>
            </a:pPr>
            <a:r>
              <a:rPr lang="nb-NO" sz="1600" dirty="0"/>
              <a:t>Du er leder for en fagavdeling som skal anskaffe nytt utstyr til bruk i tjenesteyting. Du vet at det finnes løsninger med lavere klimaavtrykk og bedre miljøsertifiseringer, men de er dyrere enn standardalternativene. Anskaffelsen må skje innenfor et stramt budsjett, og du får signaler fra økonomiavdelingen om at kostnadseffektivitet bør prioriteres.</a:t>
            </a:r>
          </a:p>
          <a:p>
            <a:pPr marL="0" indent="0">
              <a:buNone/>
            </a:pPr>
            <a:endParaRPr lang="nb-NO" sz="1600" dirty="0"/>
          </a:p>
          <a:p>
            <a:pPr marL="0" indent="0">
              <a:buNone/>
            </a:pPr>
            <a:r>
              <a:rPr lang="nb-NO" sz="1600" dirty="0"/>
              <a:t>Samtidig har virksomheten mål om å redusere miljøbelastningen gjennom mer bærekraftige innkjøp, og du vet at du er bundet av regelverket der klima og miljø skal vektlegges. </a:t>
            </a:r>
          </a:p>
        </p:txBody>
      </p:sp>
      <p:sp>
        <p:nvSpPr>
          <p:cNvPr id="6" name="Ellipse 5">
            <a:extLst>
              <a:ext uri="{FF2B5EF4-FFF2-40B4-BE49-F238E27FC236}">
                <a16:creationId xmlns:a16="http://schemas.microsoft.com/office/drawing/2014/main" id="{3A4AA9D2-E220-DD4B-79AD-6274911C4B41}"/>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040A286A-57CF-0D5F-22A8-5A770B1C477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5476E1B5-8A5C-3661-4D02-936DCC349AAC}"/>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legger du mest vekt på når bærekraft og budsjett ikke lar seg forene?</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argumentere for bærekraftige valg som koster mer?</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 går grensen for hva du som leder kan – og bør – ta ansvar for?</a:t>
            </a:r>
          </a:p>
          <a:p>
            <a:pPr marL="216000" marR="0" lvl="0" indent="-21600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Char char="•"/>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2FD63ABE-3DDC-1C52-D6B1-88AF3489B82D}"/>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D193-A0DA-52C9-9E51-EB5CC9F729D5}"/>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A0F86BBF-9C97-BC9C-25FB-B41BD538F0ED}"/>
              </a:ext>
            </a:extLst>
          </p:cNvPr>
          <p:cNvSpPr>
            <a:spLocks noGrp="1"/>
          </p:cNvSpPr>
          <p:nvPr>
            <p:ph sz="quarter" idx="13"/>
          </p:nvPr>
        </p:nvSpPr>
        <p:spPr>
          <a:xfrm>
            <a:off x="435588" y="774865"/>
            <a:ext cx="7340485" cy="2322281"/>
          </a:xfrm>
        </p:spPr>
        <p:txBody>
          <a:bodyPr/>
          <a:lstStyle/>
          <a:p>
            <a:pPr marL="0" indent="0">
              <a:buNone/>
            </a:pPr>
            <a:r>
              <a:rPr lang="nb-NO" sz="2000" b="1" dirty="0"/>
              <a:t>Situasjon 6</a:t>
            </a:r>
          </a:p>
          <a:p>
            <a:pPr marL="0" indent="0">
              <a:buNone/>
            </a:pPr>
            <a:r>
              <a:rPr lang="nb-NO" sz="1600" dirty="0"/>
              <a:t>Virksomheten skal etablere en ny avdeling i en annen by og du leder prosessen. Planen er å anskaffe nye møbler og teknisk utstyr til ti arbeidsplasser og møterom og det er satt av budsjettmidler. Alt ligger til rette for en effektiv innkjøpsprosess.</a:t>
            </a:r>
          </a:p>
          <a:p>
            <a:pPr marL="0" indent="0">
              <a:buNone/>
            </a:pPr>
            <a:endParaRPr lang="nb-NO" sz="1600" dirty="0"/>
          </a:p>
          <a:p>
            <a:pPr marL="0" indent="0">
              <a:buNone/>
            </a:pPr>
            <a:r>
              <a:rPr lang="nb-NO" sz="1600" dirty="0"/>
              <a:t>Samtidig har virksomheten mål om å redusere miljøbelastning, blant annet gjennom å fremme gjenbruk og sirkulære løsninger. Du ser at det kan være mulig å dekke deler av behovet på andre måter enn å kjøpe nytt, men det vil ta tid og krever mer koordinering. Prosjektet er under press for å bli ferdig raskt.</a:t>
            </a:r>
          </a:p>
        </p:txBody>
      </p:sp>
      <p:sp>
        <p:nvSpPr>
          <p:cNvPr id="6" name="Ellipse 5">
            <a:extLst>
              <a:ext uri="{FF2B5EF4-FFF2-40B4-BE49-F238E27FC236}">
                <a16:creationId xmlns:a16="http://schemas.microsoft.com/office/drawing/2014/main" id="{813171DD-E84F-900A-602D-A5B5DFAFDA21}"/>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38382D21-8A85-05E3-742D-7E358F79873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1416E914-8AA1-62F2-BB20-DF397B83667F}"/>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gjør du når du begynner å lure på om dere egentlig trenger å kjøpe noe nytt?</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balanserer du bærekraftsmål med krav til fremdrift og effektivitet?</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Når er det riktig å utfordre det etablerte handlingsmønsteret i innkjøpsprosesser?</a:t>
            </a:r>
          </a:p>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7FEDE08B-5F95-2E29-9290-AFA862E03A92}"/>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50E6-AA21-AD6D-BF83-AB5DA9C5984A}"/>
            </a:ext>
          </a:extLst>
        </p:cNvPr>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E6741022-3CBA-93F7-6AA4-5C4537EFA5E4}"/>
              </a:ext>
            </a:extLst>
          </p:cNvPr>
          <p:cNvSpPr>
            <a:spLocks noGrp="1"/>
          </p:cNvSpPr>
          <p:nvPr>
            <p:ph sz="quarter" idx="13"/>
          </p:nvPr>
        </p:nvSpPr>
        <p:spPr>
          <a:xfrm>
            <a:off x="435588" y="774865"/>
            <a:ext cx="7340485" cy="2322281"/>
          </a:xfrm>
        </p:spPr>
        <p:txBody>
          <a:bodyPr/>
          <a:lstStyle/>
          <a:p>
            <a:pPr marL="0" indent="0">
              <a:buNone/>
            </a:pPr>
            <a:r>
              <a:rPr lang="nb-NO" sz="2000" b="1" dirty="0"/>
              <a:t>Situasjon 7</a:t>
            </a:r>
          </a:p>
          <a:p>
            <a:pPr marL="0" indent="0">
              <a:buNone/>
            </a:pPr>
            <a:r>
              <a:rPr lang="nb-NO" sz="1600" dirty="0"/>
              <a:t>Du er leder og skal lyse ut en ny stilling. Virksomheten har et mål om økt mangfold og bredere rekruttering. Samtidig ser du at det ofte er de samme typene kandidater som søker, og som blir vurdert som best kvalifiserte. Du begynner å stille spørsmål ved om utlysningstekster, kanaler og vurderingskriterier kan gjøre at noen kvalifiserte søkere ikke ser seg selv i stillingen.</a:t>
            </a:r>
          </a:p>
          <a:p>
            <a:endParaRPr lang="nb-NO" sz="1600" dirty="0"/>
          </a:p>
          <a:p>
            <a:pPr marL="0" indent="0">
              <a:buNone/>
            </a:pPr>
            <a:r>
              <a:rPr lang="nb-NO" sz="1600" dirty="0"/>
              <a:t>Du skal følge kvalifikasjonsprinsippet, men lurer på hvordan du kan bidra til et større mangfold i kandidatene som søker og dermed får mulighet til å bli vurdert.</a:t>
            </a:r>
          </a:p>
        </p:txBody>
      </p:sp>
      <p:sp>
        <p:nvSpPr>
          <p:cNvPr id="6" name="Ellipse 5">
            <a:extLst>
              <a:ext uri="{FF2B5EF4-FFF2-40B4-BE49-F238E27FC236}">
                <a16:creationId xmlns:a16="http://schemas.microsoft.com/office/drawing/2014/main" id="{AECC20F8-4BE8-FB0F-F6D9-F203C2B8E04D}"/>
              </a:ext>
              <a:ext uri="{C183D7F6-B498-43B3-948B-1728B52AA6E4}">
                <adec:decorative xmlns:adec="http://schemas.microsoft.com/office/drawing/2017/decorative" val="1"/>
              </a:ext>
            </a:extLst>
          </p:cNvPr>
          <p:cNvSpPr/>
          <p:nvPr/>
        </p:nvSpPr>
        <p:spPr>
          <a:xfrm>
            <a:off x="8042313" y="1454254"/>
            <a:ext cx="3811837" cy="38118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0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5122" name="Picture 2">
            <a:extLst>
              <a:ext uri="{FF2B5EF4-FFF2-40B4-BE49-F238E27FC236}">
                <a16:creationId xmlns:a16="http://schemas.microsoft.com/office/drawing/2014/main" id="{FBDF7B82-0225-367A-C166-6A7E7F0EF85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8427904" y="1914181"/>
            <a:ext cx="3029638" cy="302963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innhold 9">
            <a:extLst>
              <a:ext uri="{FF2B5EF4-FFF2-40B4-BE49-F238E27FC236}">
                <a16:creationId xmlns:a16="http://schemas.microsoft.com/office/drawing/2014/main" id="{359F9134-006C-3C14-C553-34FFFFACA4F0}"/>
              </a:ext>
            </a:extLst>
          </p:cNvPr>
          <p:cNvSpPr txBox="1">
            <a:spLocks/>
          </p:cNvSpPr>
          <p:nvPr/>
        </p:nvSpPr>
        <p:spPr>
          <a:xfrm>
            <a:off x="435588" y="4448986"/>
            <a:ext cx="7430455" cy="16341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r>
              <a:rPr kumimoji="0" lang="nb-NO" sz="1800" b="1" i="0" u="none" strike="noStrike" kern="1200" cap="none" spc="0" normalizeH="0" baseline="0" noProof="0" dirty="0">
                <a:ln>
                  <a:noFill/>
                </a:ln>
                <a:solidFill>
                  <a:srgbClr val="FFFFFF"/>
                </a:solidFill>
                <a:effectLst/>
                <a:uLnTx/>
                <a:uFillTx/>
                <a:latin typeface="Arial" panose="020B0604020202020204"/>
                <a:ea typeface="+mn-ea"/>
                <a:cs typeface="+mn-cs"/>
              </a:rPr>
              <a:t>Refleksjonsspørsmål:</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påvirker dine valg i utlysning og utforming hvem som søker?</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Hva kan du gjøre for å synliggjøre stillingen for flere kvalifiserte kandidater?</a:t>
            </a:r>
          </a:p>
          <a:p>
            <a:pPr marL="216000" marR="0" lvl="0" indent="-216000" algn="l" defTabSz="914400" rtl="0" eaLnBrk="1" fontAlgn="base" latinLnBrk="0" hangingPunct="1">
              <a:lnSpc>
                <a:spcPct val="100000"/>
              </a:lnSpc>
              <a:spcBef>
                <a:spcPts val="600"/>
              </a:spcBef>
              <a:spcAft>
                <a:spcPct val="0"/>
              </a:spcAft>
              <a:buClr>
                <a:srgbClr val="FFFFFF"/>
              </a:buClr>
              <a:buSzTx/>
              <a:buFont typeface="Arial" panose="020B0604020202020204" pitchFamily="34" charset="0"/>
              <a:buChar char="•"/>
              <a:tabLst/>
              <a:defRPr/>
            </a:pPr>
            <a:r>
              <a:rPr kumimoji="0" lang="nb-NO" altLang="nb-NO" sz="1600" b="0" i="0" u="none" strike="noStrike" kern="1200" cap="none" spc="0" normalizeH="0" baseline="0" noProof="0" dirty="0">
                <a:ln>
                  <a:noFill/>
                </a:ln>
                <a:solidFill>
                  <a:srgbClr val="FFFFFF"/>
                </a:solidFill>
                <a:effectLst/>
                <a:uLnTx/>
                <a:uFillTx/>
                <a:latin typeface="Arial" panose="020B0604020202020204"/>
                <a:ea typeface="+mn-ea"/>
                <a:cs typeface="+mn-cs"/>
              </a:rPr>
              <a:t>Hvordan kan du sikre at vurderingen av søkere skjer på et bredt og rettferdig grunnlag?</a:t>
            </a:r>
          </a:p>
          <a:p>
            <a:pPr marL="0" marR="0" lvl="0" indent="0" algn="l" defTabSz="914400" rtl="0" eaLnBrk="1" fontAlgn="auto" latinLnBrk="0" hangingPunct="1">
              <a:lnSpc>
                <a:spcPct val="100000"/>
              </a:lnSpc>
              <a:spcBef>
                <a:spcPts val="600"/>
              </a:spcBef>
              <a:spcAft>
                <a:spcPts val="0"/>
              </a:spcAft>
              <a:buClr>
                <a:srgbClr val="FFFFFF"/>
              </a:buClr>
              <a:buSzTx/>
              <a:buFont typeface="Arial" panose="020B0604020202020204" pitchFamily="34" charset="0"/>
              <a:buNone/>
              <a:tabLst/>
              <a:defRPr/>
            </a:pPr>
            <a:endParaRPr kumimoji="0" lang="nb-NO"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Rett linje 9">
            <a:extLst>
              <a:ext uri="{FF2B5EF4-FFF2-40B4-BE49-F238E27FC236}">
                <a16:creationId xmlns:a16="http://schemas.microsoft.com/office/drawing/2014/main" id="{F2A2DE2B-655A-3120-9C70-7A1595C860B5}"/>
              </a:ext>
              <a:ext uri="{C183D7F6-B498-43B3-948B-1728B52AA6E4}">
                <adec:decorative xmlns:adec="http://schemas.microsoft.com/office/drawing/2017/decorative" val="1"/>
              </a:ext>
            </a:extLst>
          </p:cNvPr>
          <p:cNvCxnSpPr/>
          <p:nvPr/>
        </p:nvCxnSpPr>
        <p:spPr>
          <a:xfrm>
            <a:off x="435588" y="4021157"/>
            <a:ext cx="791519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16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Ny PowerPoint mal DFØ 22.05.24.pptx" id="{52AD4621-6510-47E8-BC1F-EA2464DD74E8}" vid="{D5D6A05E-BEEA-4C57-A308-02C17FABAED5}"/>
    </a:ext>
  </a:extLst>
</a:theme>
</file>

<file path=docMetadata/LabelInfo.xml><?xml version="1.0" encoding="utf-8"?>
<clbl:labelList xmlns:clbl="http://schemas.microsoft.com/office/2020/mipLabelMetadata">
  <clbl:label id="{1a91f966-247e-497b-bee6-09072f7ea02a}" enabled="0" method="" siteId="{1a91f966-247e-497b-bee6-09072f7ea02a}" removed="1"/>
</clbl:labelList>
</file>

<file path=docProps/app.xml><?xml version="1.0" encoding="utf-8"?>
<Properties xmlns="http://schemas.openxmlformats.org/officeDocument/2006/extended-properties" xmlns:vt="http://schemas.openxmlformats.org/officeDocument/2006/docPropsVTypes">
  <TotalTime>0</TotalTime>
  <Words>1279</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Arial</vt:lpstr>
      <vt:lpstr>System Font Regular</vt:lpstr>
      <vt:lpstr>DFØ ppt mal</vt:lpstr>
      <vt:lpstr>Snakk om bærekraft</vt:lpstr>
      <vt:lpstr>Introduksjon til dilemmakort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2026-06-16T12:42:26Z</dcterms:created>
  <dcterms:modified xsi:type="dcterms:W3CDTF">2026-06-16T12:43:56Z</dcterms:modified>
</cp:coreProperties>
</file>