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7" r:id="rId5"/>
    <p:sldId id="2147199786" r:id="rId6"/>
    <p:sldId id="2147199785" r:id="rId7"/>
    <p:sldId id="2147199795" r:id="rId8"/>
    <p:sldId id="2147199798" r:id="rId9"/>
    <p:sldId id="2147199791" r:id="rId10"/>
    <p:sldId id="2147199799" r:id="rId1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7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C6406-F2BC-40E1-938B-8DAC7BA85F97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E1A4E-03E0-4E4C-A783-7D65E09061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207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fld id="{8B23B0E9-98D9-A04D-AF6B-E5FA66EF2D4F}" type="datetime1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622FB-343F-3A4F-848E-AB9F407A3C84}" type="slidenum">
              <a:rPr lang="nb-NO" smtClean="0"/>
              <a:pPr/>
              <a:t>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topptekst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nb-NO" sz="1100"/>
          </a:p>
        </p:txBody>
      </p:sp>
    </p:spTree>
    <p:extLst>
      <p:ext uri="{BB962C8B-B14F-4D97-AF65-F5344CB8AC3E}">
        <p14:creationId xmlns:p14="http://schemas.microsoft.com/office/powerpoint/2010/main" val="1344066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fld id="{8B23B0E9-98D9-A04D-AF6B-E5FA66EF2D4F}" type="datetime1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622FB-343F-3A4F-848E-AB9F407A3C84}" type="slidenum">
              <a:rPr lang="nb-NO" smtClean="0"/>
              <a:pPr/>
              <a:t>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topptekst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nb-NO" sz="1100"/>
          </a:p>
        </p:txBody>
      </p:sp>
    </p:spTree>
    <p:extLst>
      <p:ext uri="{BB962C8B-B14F-4D97-AF65-F5344CB8AC3E}">
        <p14:creationId xmlns:p14="http://schemas.microsoft.com/office/powerpoint/2010/main" val="3585081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fld id="{8B23B0E9-98D9-A04D-AF6B-E5FA66EF2D4F}" type="datetime1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622FB-343F-3A4F-848E-AB9F407A3C84}" type="slidenum">
              <a:rPr lang="nb-NO" smtClean="0"/>
              <a:pPr/>
              <a:t>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topptekst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nb-NO" sz="1100"/>
          </a:p>
        </p:txBody>
      </p:sp>
    </p:spTree>
    <p:extLst>
      <p:ext uri="{BB962C8B-B14F-4D97-AF65-F5344CB8AC3E}">
        <p14:creationId xmlns:p14="http://schemas.microsoft.com/office/powerpoint/2010/main" val="405808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fld id="{8B23B0E9-98D9-A04D-AF6B-E5FA66EF2D4F}" type="datetime1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622FB-343F-3A4F-848E-AB9F407A3C84}" type="slidenum">
              <a:rPr lang="nb-NO" smtClean="0"/>
              <a:pPr/>
              <a:t>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topptekst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nb-NO" sz="1100"/>
          </a:p>
        </p:txBody>
      </p:sp>
    </p:spTree>
    <p:extLst>
      <p:ext uri="{BB962C8B-B14F-4D97-AF65-F5344CB8AC3E}">
        <p14:creationId xmlns:p14="http://schemas.microsoft.com/office/powerpoint/2010/main" val="7488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7540DA-1CA9-BF3B-12CF-4C62B5B4B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86355B0-B13B-5DCF-3EAB-6FB77DE746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0BC2D82-9847-B177-ED89-CBCAD5BC1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CBA42B8-67A4-0975-951E-4AD24D931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114FFA0-F5B8-C6F7-8708-59E22ED0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480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372849-2FDA-7D36-041B-A4F01F9FE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4A33B9D-75A9-E942-B468-905C2D8CC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A5F11A-4EA8-DEE6-8C0F-DDA835E7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CD46B8D-7BA4-72B9-0BE9-487E6BFE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1B26177-8094-CD7C-2376-443407C31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8612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0B3A3C8-DA1D-E225-83D0-05A2DCE7C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6158DA1-F8FF-4988-1C3A-047EAFCACD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5D8A03E-45EE-065D-973A-F99976B4C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DC55A89-837C-226B-912F-696D98F99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B6C413C-4901-2AAD-4DD9-C56375BF1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144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7D5AC5-84FF-BF8F-E789-B4DC9D739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54E60E2-4BF8-C635-F7DA-74925FDE7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8E32E25-7C2D-4449-48C6-423CB23E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FB0A23-E7AD-8C24-7C1C-D4EC2F0DB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68C880-DC16-6795-1B3D-9CCBC306B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092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84F67E-EEBD-EF29-A53C-CE4E6B1CC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85D488A-279F-6410-D9E4-13BFBACFB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16D0DD1-E386-A209-4C45-6DFCE7794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68285DC-4CA6-775A-F47A-57B60411F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F408FF4-B35A-5E24-2E58-3D11161C8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7371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43C922C-A0C1-2FF4-CF3E-6CD2F87CA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968614B-1C0B-A953-6B80-016F4BFA7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BE68B5C-9692-FBDD-7BB3-C580B2A9A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CFAAABC-4757-25F8-2504-C07BF8A63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94073A3-B4CD-F948-7D4A-0BB602BC4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52D96C2-190B-A161-785B-4F971924E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105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9FF50E-A78A-B052-59F4-523346681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47DEB22-CF46-FF2D-12E1-7968F7D09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EFF47E8-3CA2-4EA6-2042-804F3E573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E556988-B302-FB2A-F83D-F03E4F8EF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09D8264-A8F5-9704-FDE9-010B3188E9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E2018089-1450-9DFE-E1B1-1AA0195EB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936D87A-47C7-30C4-7313-47ADC0739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DB42C8A5-FD39-853C-48A6-C728C0B9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4306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2129DC-167F-E41A-81BA-5B3211D0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063D1EF-EE38-6F76-20A7-3F554925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0599273-0283-9AC5-7420-3DD3730A8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7459FD5-B10E-F4D7-98A1-0CF69138A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208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0C2C368C-0027-BDF0-F874-EF5DC4EB0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9E36B1CE-9BE7-A0F9-37F2-BD4D447B1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D7736E3-18E4-71B8-F4D2-7FFF59F0C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6214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5D717C-3B22-4490-AD20-BC25541B2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BFAD5B7-1BFF-5756-17DD-B80DF6824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7844BB9-7E68-BE13-132A-707165559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3D89083-D832-DFD1-BC21-87BEB9C24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068428E-BB0D-DE50-2A1F-924FD40B7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70FBFD8-BB82-33F6-4320-8B8E03950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938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7BCB4E6-A6B6-7068-40EC-A5C314BD3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15C4812-8BE5-379E-911A-C279F732A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DE6DA1D-48F8-59DC-1B76-9E6FAF5CF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0D3DEB9-B825-5CAC-573D-521AB0E2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5A8C800-FE1C-09B9-9EDA-68C2E406C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95E805C-8D4E-D25D-A912-1D2D7961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66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8B2B0D0-30FB-DDDA-3315-B917756F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9C77D4E-2B3C-27A2-33E1-3D0267D91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81F08A7-FE73-FCCE-8347-DEC6E88DE6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6C99C-1FE0-4729-9672-816E12845EC3}" type="datetimeFigureOut">
              <a:rPr lang="nb-NO" smtClean="0"/>
              <a:t>06.11.2023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A76994D-E6B2-2A93-897E-76E41F5CCD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1667C77-7B1F-EB3D-B72A-830A94F14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F435-1DF9-4CCB-98EA-8781D52373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0730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7976" y="4726603"/>
            <a:ext cx="768677" cy="768677"/>
            <a:chOff x="0" y="0"/>
            <a:chExt cx="6350000" cy="6350000"/>
          </a:xfrm>
          <a:solidFill>
            <a:srgbClr val="CCECF9"/>
          </a:solidFill>
        </p:grpSpPr>
        <p:sp>
          <p:nvSpPr>
            <p:cNvPr id="3" name="Freeform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/>
              <a:endParaRPr lang="nb-NO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323348" y="5274989"/>
            <a:ext cx="1743847" cy="1743847"/>
            <a:chOff x="0" y="0"/>
            <a:chExt cx="6350000" cy="6350000"/>
          </a:xfrm>
          <a:solidFill>
            <a:srgbClr val="337CA7"/>
          </a:solidFill>
        </p:grpSpPr>
        <p:sp>
          <p:nvSpPr>
            <p:cNvPr id="5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6" name="Group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-10800000">
            <a:off x="10195348" y="923685"/>
            <a:ext cx="768677" cy="768677"/>
            <a:chOff x="0" y="0"/>
            <a:chExt cx="6350000" cy="6350000"/>
          </a:xfrm>
          <a:solidFill>
            <a:srgbClr val="669DBD"/>
          </a:solidFill>
        </p:grpSpPr>
        <p:sp>
          <p:nvSpPr>
            <p:cNvPr id="7" name="Freeform 7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-10800000">
            <a:off x="10771501" y="-769758"/>
            <a:ext cx="1743847" cy="1743847"/>
            <a:chOff x="0" y="0"/>
            <a:chExt cx="6350000" cy="6350000"/>
          </a:xfrm>
          <a:solidFill>
            <a:srgbClr val="005B91"/>
          </a:solidFill>
        </p:grpSpPr>
        <p:sp>
          <p:nvSpPr>
            <p:cNvPr id="9" name="Freeform 9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10" name="Group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3161515" y="102165"/>
            <a:ext cx="5486400" cy="5486400"/>
            <a:chOff x="0" y="0"/>
            <a:chExt cx="1708150" cy="1708150"/>
          </a:xfrm>
          <a:solidFill>
            <a:srgbClr val="004974"/>
          </a:solidFill>
        </p:grpSpPr>
        <p:sp>
          <p:nvSpPr>
            <p:cNvPr id="11" name="Freeform 11"/>
            <p:cNvSpPr/>
            <p:nvPr/>
          </p:nvSpPr>
          <p:spPr>
            <a:xfrm>
              <a:off x="0" y="0"/>
              <a:ext cx="1708150" cy="1708150"/>
            </a:xfrm>
            <a:custGeom>
              <a:avLst/>
              <a:gdLst/>
              <a:ahLst/>
              <a:cxnLst/>
              <a:rect l="l" t="t" r="r" b="b"/>
              <a:pathLst>
                <a:path w="1708150" h="1708150">
                  <a:moveTo>
                    <a:pt x="853440" y="1708150"/>
                  </a:moveTo>
                  <a:cubicBezTo>
                    <a:pt x="383540" y="1708150"/>
                    <a:pt x="0" y="1324610"/>
                    <a:pt x="0" y="853440"/>
                  </a:cubicBezTo>
                  <a:cubicBezTo>
                    <a:pt x="0" y="383540"/>
                    <a:pt x="383540" y="0"/>
                    <a:pt x="853440" y="0"/>
                  </a:cubicBezTo>
                  <a:cubicBezTo>
                    <a:pt x="1324610" y="0"/>
                    <a:pt x="1706880" y="383540"/>
                    <a:pt x="1706880" y="853440"/>
                  </a:cubicBezTo>
                  <a:cubicBezTo>
                    <a:pt x="1708150" y="1324610"/>
                    <a:pt x="1324610" y="1708150"/>
                    <a:pt x="853440" y="1708150"/>
                  </a:cubicBezTo>
                  <a:close/>
                  <a:moveTo>
                    <a:pt x="853440" y="469900"/>
                  </a:moveTo>
                  <a:cubicBezTo>
                    <a:pt x="642620" y="469900"/>
                    <a:pt x="469900" y="642620"/>
                    <a:pt x="469900" y="853440"/>
                  </a:cubicBezTo>
                  <a:cubicBezTo>
                    <a:pt x="469900" y="1064260"/>
                    <a:pt x="642620" y="1236980"/>
                    <a:pt x="853440" y="1236980"/>
                  </a:cubicBezTo>
                  <a:cubicBezTo>
                    <a:pt x="1064260" y="1236980"/>
                    <a:pt x="1236980" y="1064260"/>
                    <a:pt x="1236980" y="853440"/>
                  </a:cubicBezTo>
                  <a:cubicBezTo>
                    <a:pt x="1236980" y="642620"/>
                    <a:pt x="1065530" y="469900"/>
                    <a:pt x="853440" y="46990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/>
              <a:endParaRPr lang="nb-NO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7" name="Rektangel 16">
            <a:extLst>
              <a:ext uri="{FF2B5EF4-FFF2-40B4-BE49-F238E27FC236}">
                <a16:creationId xmlns:a16="http://schemas.microsoft.com/office/drawing/2014/main" id="{93EECC78-D329-40AB-BA3F-20D669D5C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68964" y="2592237"/>
            <a:ext cx="12551464" cy="1743846"/>
          </a:xfrm>
          <a:prstGeom prst="rect">
            <a:avLst/>
          </a:prstGeom>
          <a:solidFill>
            <a:schemeClr val="tx2">
              <a:lumMod val="10000"/>
              <a:lumOff val="9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 sz="2000" b="1"/>
          </a:p>
        </p:txBody>
      </p:sp>
      <p:sp>
        <p:nvSpPr>
          <p:cNvPr id="12" name="TextBox 12"/>
          <p:cNvSpPr txBox="1"/>
          <p:nvPr/>
        </p:nvSpPr>
        <p:spPr>
          <a:xfrm>
            <a:off x="685800" y="2650361"/>
            <a:ext cx="10820400" cy="10818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8766"/>
              </a:lnSpc>
              <a:spcBef>
                <a:spcPct val="0"/>
              </a:spcBef>
            </a:pPr>
            <a:r>
              <a:rPr lang="nb-NO" sz="6261">
                <a:solidFill>
                  <a:schemeClr val="accent1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Velkommen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492" y="3871207"/>
            <a:ext cx="12187017" cy="243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737"/>
              </a:lnSpc>
              <a:spcBef>
                <a:spcPct val="0"/>
              </a:spcBef>
            </a:pPr>
            <a:r>
              <a:rPr lang="nb-NO" sz="2400" spc="692" dirty="0">
                <a:solidFill>
                  <a:schemeClr val="tx2">
                    <a:lumMod val="75000"/>
                    <a:lumOff val="25000"/>
                  </a:schemeClr>
                </a:solidFill>
                <a:latin typeface="Source Sans Pro"/>
                <a:ea typeface="Source Sans Pro"/>
              </a:rPr>
              <a:t>Bruk av periodisert regnskapsinformasjon i styringen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e 12">
            <a:extLst>
              <a:ext uri="{FF2B5EF4-FFF2-40B4-BE49-F238E27FC236}">
                <a16:creationId xmlns:a16="http://schemas.microsoft.com/office/drawing/2014/main" id="{12216E0F-701C-DA38-EF6E-FCE7DBE979A8}"/>
              </a:ext>
            </a:extLst>
          </p:cNvPr>
          <p:cNvGrpSpPr/>
          <p:nvPr/>
        </p:nvGrpSpPr>
        <p:grpSpPr>
          <a:xfrm>
            <a:off x="7297740" y="128162"/>
            <a:ext cx="2318377" cy="2232872"/>
            <a:chOff x="7111470" y="1212613"/>
            <a:chExt cx="2318377" cy="2232872"/>
          </a:xfrm>
        </p:grpSpPr>
        <p:sp>
          <p:nvSpPr>
            <p:cNvPr id="6" name="Freeform 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111470" y="1212613"/>
              <a:ext cx="2318377" cy="2232872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3670" y="0"/>
                    <a:pt x="0" y="1424940"/>
                    <a:pt x="0" y="3175000"/>
                  </a:cubicBezTo>
                  <a:cubicBezTo>
                    <a:pt x="0" y="4925060"/>
                    <a:pt x="1423670" y="6350000"/>
                    <a:pt x="3175000" y="6350000"/>
                  </a:cubicBezTo>
                  <a:cubicBezTo>
                    <a:pt x="4925060" y="6350000"/>
                    <a:pt x="6350000" y="4926330"/>
                    <a:pt x="6350000" y="3175000"/>
                  </a:cubicBezTo>
                  <a:cubicBezTo>
                    <a:pt x="6350000" y="1424940"/>
                    <a:pt x="4926330" y="0"/>
                    <a:pt x="3175000" y="0"/>
                  </a:cubicBezTo>
                  <a:close/>
                  <a:moveTo>
                    <a:pt x="3175000" y="5833110"/>
                  </a:moveTo>
                  <a:cubicBezTo>
                    <a:pt x="1709420" y="5833110"/>
                    <a:pt x="516890" y="4640580"/>
                    <a:pt x="516890" y="3175000"/>
                  </a:cubicBezTo>
                  <a:cubicBezTo>
                    <a:pt x="516890" y="1709420"/>
                    <a:pt x="1709420" y="516890"/>
                    <a:pt x="3175000" y="516890"/>
                  </a:cubicBezTo>
                  <a:cubicBezTo>
                    <a:pt x="4640580" y="516890"/>
                    <a:pt x="5833110" y="1709420"/>
                    <a:pt x="5833110" y="3175000"/>
                  </a:cubicBezTo>
                  <a:cubicBezTo>
                    <a:pt x="5833110" y="4640580"/>
                    <a:pt x="4640580" y="5833110"/>
                    <a:pt x="3175000" y="5833110"/>
                  </a:cubicBezTo>
                  <a:close/>
                </a:path>
              </a:pathLst>
            </a:custGeom>
            <a:solidFill>
              <a:srgbClr val="004974">
                <a:alpha val="46000"/>
              </a:srgbClr>
            </a:solidFill>
          </p:spPr>
          <p:txBody>
            <a:bodyPr/>
            <a:lstStyle/>
            <a:p>
              <a:pPr defTabSz="609630"/>
              <a:endParaRPr lang="nb-NO" sz="1200">
                <a:latin typeface="Calibri"/>
              </a:endParaRPr>
            </a:p>
          </p:txBody>
        </p:sp>
        <p:sp>
          <p:nvSpPr>
            <p:cNvPr id="5" name="Freeform 5"/>
            <p:cNvSpPr/>
            <p:nvPr/>
          </p:nvSpPr>
          <p:spPr>
            <a:xfrm>
              <a:off x="7350726" y="1443045"/>
              <a:ext cx="1839864" cy="1772008"/>
            </a:xfrm>
            <a:custGeom>
              <a:avLst/>
              <a:gdLst/>
              <a:ahLst/>
              <a:cxnLst/>
              <a:rect l="l" t="t" r="r" b="b"/>
              <a:pathLst>
                <a:path w="5039360" h="5039360">
                  <a:moveTo>
                    <a:pt x="2519680" y="0"/>
                  </a:moveTo>
                  <a:cubicBezTo>
                    <a:pt x="1127760" y="0"/>
                    <a:pt x="0" y="1127760"/>
                    <a:pt x="0" y="2519680"/>
                  </a:cubicBezTo>
                  <a:cubicBezTo>
                    <a:pt x="0" y="3911600"/>
                    <a:pt x="1127760" y="5039360"/>
                    <a:pt x="2519680" y="5039360"/>
                  </a:cubicBezTo>
                  <a:cubicBezTo>
                    <a:pt x="3911600" y="5039360"/>
                    <a:pt x="5039360" y="3911600"/>
                    <a:pt x="5039360" y="2519680"/>
                  </a:cubicBezTo>
                  <a:cubicBezTo>
                    <a:pt x="5039360" y="1127760"/>
                    <a:pt x="3911600" y="0"/>
                    <a:pt x="2519680" y="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txBody>
            <a:bodyPr/>
            <a:lstStyle/>
            <a:p>
              <a:pPr defTabSz="609630"/>
              <a:endParaRPr lang="nb-NO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6" name="Grafikk 35" descr="Kuleramme kontur">
              <a:extLst>
                <a:ext uri="{FF2B5EF4-FFF2-40B4-BE49-F238E27FC236}">
                  <a16:creationId xmlns:a16="http://schemas.microsoft.com/office/drawing/2014/main" id="{BC4F1D5C-A8D8-AD4C-D409-D0F52D8D75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619588" y="1679824"/>
              <a:ext cx="1297683" cy="1249823"/>
            </a:xfrm>
            <a:prstGeom prst="rect">
              <a:avLst/>
            </a:prstGeom>
          </p:spPr>
        </p:pic>
      </p:grpSp>
      <p:grpSp>
        <p:nvGrpSpPr>
          <p:cNvPr id="10" name="Group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43940" y="1294632"/>
            <a:ext cx="1543402" cy="1486479"/>
            <a:chOff x="0" y="0"/>
            <a:chExt cx="6350000" cy="6350000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1" name="Freeform 11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pPr defTabSz="609630"/>
              <a:endParaRPr lang="nb-NO" sz="1200">
                <a:latin typeface="Calibri"/>
              </a:endParaRPr>
            </a:p>
          </p:txBody>
        </p:sp>
      </p:grpSp>
      <p:grpSp>
        <p:nvGrpSpPr>
          <p:cNvPr id="4" name="Gruppe 3">
            <a:extLst>
              <a:ext uri="{FF2B5EF4-FFF2-40B4-BE49-F238E27FC236}">
                <a16:creationId xmlns:a16="http://schemas.microsoft.com/office/drawing/2014/main" id="{9B440B2A-C38F-1791-A3AF-C063C0B939E3}"/>
              </a:ext>
            </a:extLst>
          </p:cNvPr>
          <p:cNvGrpSpPr/>
          <p:nvPr/>
        </p:nvGrpSpPr>
        <p:grpSpPr>
          <a:xfrm>
            <a:off x="9043410" y="3832685"/>
            <a:ext cx="2318377" cy="2232872"/>
            <a:chOff x="8618539" y="4331441"/>
            <a:chExt cx="2318377" cy="2232872"/>
          </a:xfrm>
        </p:grpSpPr>
        <p:grpSp>
          <p:nvGrpSpPr>
            <p:cNvPr id="16" name="Gruppe 15">
              <a:extLst>
                <a:ext uri="{FF2B5EF4-FFF2-40B4-BE49-F238E27FC236}">
                  <a16:creationId xmlns:a16="http://schemas.microsoft.com/office/drawing/2014/main" id="{8DF12DFB-F8B8-17BB-9F76-D6D542A1487D}"/>
                </a:ext>
              </a:extLst>
            </p:cNvPr>
            <p:cNvGrpSpPr/>
            <p:nvPr/>
          </p:nvGrpSpPr>
          <p:grpSpPr>
            <a:xfrm>
              <a:off x="8618539" y="4331441"/>
              <a:ext cx="2318377" cy="2232872"/>
              <a:chOff x="8826817" y="2999291"/>
              <a:chExt cx="2318377" cy="2232872"/>
            </a:xfrm>
          </p:grpSpPr>
          <p:sp>
            <p:nvSpPr>
              <p:cNvPr id="9" name="Freeform 9">
                <a:extLs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8826817" y="2999291"/>
                <a:ext cx="2318377" cy="2232872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3670" y="0"/>
                      <a:pt x="0" y="1424940"/>
                      <a:pt x="0" y="3175000"/>
                    </a:cubicBezTo>
                    <a:cubicBezTo>
                      <a:pt x="0" y="4925060"/>
                      <a:pt x="1423670" y="6350000"/>
                      <a:pt x="3175000" y="6350000"/>
                    </a:cubicBezTo>
                    <a:cubicBezTo>
                      <a:pt x="4925060" y="6350000"/>
                      <a:pt x="6350000" y="4926330"/>
                      <a:pt x="6350000" y="3175000"/>
                    </a:cubicBezTo>
                    <a:cubicBezTo>
                      <a:pt x="6350000" y="1424940"/>
                      <a:pt x="4926330" y="0"/>
                      <a:pt x="3175000" y="0"/>
                    </a:cubicBezTo>
                    <a:close/>
                    <a:moveTo>
                      <a:pt x="3175000" y="5833110"/>
                    </a:moveTo>
                    <a:cubicBezTo>
                      <a:pt x="1709420" y="5833110"/>
                      <a:pt x="516890" y="4640580"/>
                      <a:pt x="516890" y="3175000"/>
                    </a:cubicBezTo>
                    <a:cubicBezTo>
                      <a:pt x="516890" y="1709420"/>
                      <a:pt x="1709420" y="516890"/>
                      <a:pt x="3175000" y="516890"/>
                    </a:cubicBezTo>
                    <a:cubicBezTo>
                      <a:pt x="4640580" y="516890"/>
                      <a:pt x="5833110" y="1709420"/>
                      <a:pt x="5833110" y="3175000"/>
                    </a:cubicBezTo>
                    <a:cubicBezTo>
                      <a:pt x="5833110" y="4640580"/>
                      <a:pt x="4640580" y="5833110"/>
                      <a:pt x="3175000" y="5833110"/>
                    </a:cubicBezTo>
                    <a:close/>
                  </a:path>
                </a:pathLst>
              </a:custGeom>
              <a:solidFill>
                <a:srgbClr val="005B91">
                  <a:alpha val="80000"/>
                </a:srgbClr>
              </a:solidFill>
            </p:spPr>
            <p:txBody>
              <a:bodyPr/>
              <a:lstStyle/>
              <a:p>
                <a:pPr defTabSz="609630"/>
                <a:endParaRPr lang="nb-NO" sz="1200">
                  <a:latin typeface="Calibri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9066073" y="3229723"/>
                <a:ext cx="1839864" cy="1772008"/>
              </a:xfrm>
              <a:custGeom>
                <a:avLst/>
                <a:gdLst/>
                <a:ahLst/>
                <a:cxnLst/>
                <a:rect l="l" t="t" r="r" b="b"/>
                <a:pathLst>
                  <a:path w="5039360" h="5039360">
                    <a:moveTo>
                      <a:pt x="2519680" y="0"/>
                    </a:moveTo>
                    <a:cubicBezTo>
                      <a:pt x="1127760" y="0"/>
                      <a:pt x="0" y="1127760"/>
                      <a:pt x="0" y="2519680"/>
                    </a:cubicBezTo>
                    <a:cubicBezTo>
                      <a:pt x="0" y="3911600"/>
                      <a:pt x="1127760" y="5039360"/>
                      <a:pt x="2519680" y="5039360"/>
                    </a:cubicBezTo>
                    <a:cubicBezTo>
                      <a:pt x="3911600" y="5039360"/>
                      <a:pt x="5039360" y="3911600"/>
                      <a:pt x="5039360" y="2519680"/>
                    </a:cubicBezTo>
                    <a:cubicBezTo>
                      <a:pt x="5039360" y="1127760"/>
                      <a:pt x="3911600" y="0"/>
                      <a:pt x="25196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bg1"/>
                </a:solidFill>
              </a:ln>
            </p:spPr>
            <p:txBody>
              <a:bodyPr/>
              <a:lstStyle/>
              <a:p>
                <a:endParaRPr lang="nb-NO"/>
              </a:p>
            </p:txBody>
          </p:sp>
        </p:grpSp>
        <p:pic>
          <p:nvPicPr>
            <p:cNvPr id="3" name="Grafikk 2">
              <a:extLst>
                <a:ext uri="{FF2B5EF4-FFF2-40B4-BE49-F238E27FC236}">
                  <a16:creationId xmlns:a16="http://schemas.microsoft.com/office/drawing/2014/main" id="{0E7256AF-354A-905C-D919-81E85E5D7CB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362155" y="5041680"/>
              <a:ext cx="828209" cy="828209"/>
            </a:xfrm>
            <a:prstGeom prst="rect">
              <a:avLst/>
            </a:prstGeom>
          </p:spPr>
        </p:pic>
      </p:grpSp>
      <p:sp>
        <p:nvSpPr>
          <p:cNvPr id="20" name="TextBox 20"/>
          <p:cNvSpPr txBox="1"/>
          <p:nvPr/>
        </p:nvSpPr>
        <p:spPr>
          <a:xfrm>
            <a:off x="540000" y="1724400"/>
            <a:ext cx="11102400" cy="4072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nb-NO" b="1" dirty="0">
                <a:solidFill>
                  <a:schemeClr val="accent1"/>
                </a:solidFill>
                <a:latin typeface="Source Sans Pro" panose="020B0503030403020204" pitchFamily="34" charset="0"/>
              </a:rPr>
              <a:t>Periodisert regnskap etter SRS er obligatorisk fra 1.1.2027. </a:t>
            </a:r>
          </a:p>
          <a:p>
            <a:endParaRPr lang="nb-NO" sz="1600" dirty="0">
              <a:latin typeface="Source Sans Pro" panose="020B0503030403020204" pitchFamily="34" charset="0"/>
            </a:endParaRPr>
          </a:p>
          <a:p>
            <a:r>
              <a:rPr lang="nb-NO" dirty="0">
                <a:highlight>
                  <a:srgbClr val="00FFFF"/>
                </a:highlight>
                <a:latin typeface="Source Sans Pro" panose="020B0503030403020204" pitchFamily="34" charset="0"/>
              </a:rPr>
              <a:t>[virksomhetens navn]</a:t>
            </a:r>
            <a:r>
              <a:rPr lang="nb-NO" dirty="0">
                <a:solidFill>
                  <a:schemeClr val="accent2"/>
                </a:solidFill>
                <a:highlight>
                  <a:srgbClr val="00FFFF"/>
                </a:highlight>
                <a:latin typeface="Source Sans Pro" panose="020B0503030403020204" pitchFamily="34" charset="0"/>
              </a:rPr>
              <a:t> </a:t>
            </a:r>
            <a:r>
              <a:rPr lang="nb-NO" dirty="0">
                <a:latin typeface="Source Sans Pro" panose="020B0503030403020204" pitchFamily="34" charset="0"/>
              </a:rPr>
              <a:t>skal innføre SRS innen </a:t>
            </a:r>
            <a:r>
              <a:rPr lang="nb-NO" dirty="0">
                <a:highlight>
                  <a:srgbClr val="00FFFF"/>
                </a:highlight>
                <a:latin typeface="Source Sans Pro" panose="020B0503030403020204" pitchFamily="34" charset="0"/>
              </a:rPr>
              <a:t>[dato/år]</a:t>
            </a:r>
            <a:r>
              <a:rPr lang="nb-NO" dirty="0">
                <a:latin typeface="Source Sans Pro" panose="020B0503030403020204" pitchFamily="34" charset="0"/>
              </a:rPr>
              <a:t>.</a:t>
            </a:r>
            <a:r>
              <a:rPr lang="nb-NO" dirty="0">
                <a:highlight>
                  <a:srgbClr val="00FFFF"/>
                </a:highlight>
                <a:latin typeface="Source Sans Pro" panose="020B0503030403020204" pitchFamily="34" charset="0"/>
              </a:rPr>
              <a:t> </a:t>
            </a:r>
            <a:endParaRPr lang="nb-NO" dirty="0">
              <a:highlight>
                <a:srgbClr val="00FFFF"/>
              </a:highlight>
              <a:latin typeface="Source Sans Pro" panose="020B0503030403020204" pitchFamily="34" charset="0"/>
              <a:cs typeface="Arial"/>
            </a:endParaRPr>
          </a:p>
          <a:p>
            <a:endParaRPr lang="nb-NO" dirty="0">
              <a:latin typeface="Source Sans Pro" panose="020B0503030403020204" pitchFamily="34" charset="0"/>
            </a:endParaRPr>
          </a:p>
          <a:p>
            <a:r>
              <a:rPr lang="nb-NO" dirty="0">
                <a:latin typeface="Source Sans Pro" panose="020B0503030403020204" pitchFamily="34" charset="0"/>
              </a:rPr>
              <a:t>Vi ønsker at periodisert regnskap ikke bare innføres, men også tas i bruk i styringen </a:t>
            </a:r>
            <a:r>
              <a:rPr lang="nb-NO" b="1" dirty="0">
                <a:latin typeface="Source Sans Pro" panose="020B0503030403020204" pitchFamily="34" charset="0"/>
              </a:rPr>
              <a:t>der det gir merverdi</a:t>
            </a:r>
            <a:r>
              <a:rPr lang="nb-NO" dirty="0">
                <a:latin typeface="Source Sans Pro" panose="020B0503030403020204" pitchFamily="34" charset="0"/>
              </a:rPr>
              <a:t>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>
                <a:latin typeface="Source Sans Pro" panose="020B0503030403020204" pitchFamily="34" charset="0"/>
              </a:rPr>
              <a:t>Periodisert regnskapsinformasjon kan gi bedre</a:t>
            </a:r>
            <a:r>
              <a:rPr lang="nb-NO" b="1" dirty="0">
                <a:latin typeface="Source Sans Pro" panose="020B0503030403020204" pitchFamily="34" charset="0"/>
              </a:rPr>
              <a:t> økonomisk oversikt</a:t>
            </a:r>
            <a:r>
              <a:rPr lang="nb-NO" dirty="0">
                <a:latin typeface="Source Sans Pro" panose="020B0503030403020204" pitchFamily="34" charset="0"/>
              </a:rPr>
              <a:t> og </a:t>
            </a:r>
            <a:r>
              <a:rPr lang="nb-NO" b="1" dirty="0">
                <a:latin typeface="Source Sans Pro" panose="020B0503030403020204" pitchFamily="34" charset="0"/>
              </a:rPr>
              <a:t>sammenlikningsgrunnlag</a:t>
            </a:r>
            <a:r>
              <a:rPr lang="nb-NO" dirty="0">
                <a:latin typeface="Source Sans Pro" panose="020B0503030403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>
                <a:latin typeface="Source Sans Pro" panose="020B0503030403020204" pitchFamily="34" charset="0"/>
              </a:rPr>
              <a:t>Det kan sammen med annen type informasjon gi </a:t>
            </a:r>
            <a:r>
              <a:rPr lang="nb-NO" b="1" dirty="0">
                <a:latin typeface="Source Sans Pro" panose="020B0503030403020204" pitchFamily="34" charset="0"/>
              </a:rPr>
              <a:t>bedre økonomi- og virksomhetsstyring</a:t>
            </a:r>
            <a:r>
              <a:rPr lang="nb-NO" dirty="0">
                <a:latin typeface="Source Sans Pro" panose="020B0503030403020204" pitchFamily="34" charset="0"/>
              </a:rPr>
              <a:t>.</a:t>
            </a:r>
            <a:endParaRPr lang="nb-NO" dirty="0">
              <a:highlight>
                <a:srgbClr val="FFFF00"/>
              </a:highlight>
              <a:latin typeface="Source Sans Pro" panose="020B0503030403020204" pitchFamily="34" charset="0"/>
              <a:cs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>
              <a:latin typeface="Source Sans Pro" panose="020B0503030403020204" pitchFamily="34" charset="0"/>
            </a:endParaRPr>
          </a:p>
          <a:p>
            <a:r>
              <a:rPr lang="nb-NO" dirty="0">
                <a:latin typeface="Source Sans Pro" panose="020B0503030403020204" pitchFamily="34" charset="0"/>
              </a:rPr>
              <a:t>Vi legger opp til en åpen dialog om behovene:</a:t>
            </a:r>
          </a:p>
          <a:p>
            <a:pPr marL="285750" indent="-285750">
              <a:buFont typeface="Arial"/>
              <a:buChar char="•"/>
            </a:pPr>
            <a:r>
              <a:rPr lang="nb-NO" dirty="0">
                <a:latin typeface="Source Sans Pro" panose="020B0503030403020204" pitchFamily="34" charset="0"/>
              </a:rPr>
              <a:t>i virksomhetens interne styring</a:t>
            </a:r>
            <a:endParaRPr lang="nb-NO" dirty="0">
              <a:latin typeface="Source Sans Pro" panose="020B0503030403020204" pitchFamily="34" charset="0"/>
              <a:cs typeface="Arial" panose="020B0604020202020204"/>
            </a:endParaRPr>
          </a:p>
          <a:p>
            <a:pPr marL="285750" indent="-285750">
              <a:buFont typeface="Arial"/>
              <a:buChar char="•"/>
            </a:pPr>
            <a:r>
              <a:rPr lang="nb-NO" dirty="0">
                <a:latin typeface="Source Sans Pro" panose="020B0503030403020204" pitchFamily="34" charset="0"/>
              </a:rPr>
              <a:t>i vår etatsstyring </a:t>
            </a:r>
            <a:endParaRPr lang="nb-NO" dirty="0">
              <a:latin typeface="Source Sans Pro" panose="020B0503030403020204" pitchFamily="34" charset="0"/>
              <a:cs typeface="Arial" panose="020B0604020202020204"/>
            </a:endParaRPr>
          </a:p>
          <a:p>
            <a:pPr marL="285750" indent="-285750">
              <a:buFont typeface="Arial"/>
              <a:buChar char="•"/>
            </a:pPr>
            <a:r>
              <a:rPr lang="nb-NO" dirty="0">
                <a:latin typeface="Source Sans Pro" panose="020B0503030403020204" pitchFamily="34" charset="0"/>
              </a:rPr>
              <a:t>i våre sammenlikninger </a:t>
            </a:r>
            <a:r>
              <a:rPr lang="nb-NO" dirty="0">
                <a:highlight>
                  <a:srgbClr val="00FFFF"/>
                </a:highlight>
                <a:latin typeface="Source Sans Pro" panose="020B0503030403020204" pitchFamily="34" charset="0"/>
              </a:rPr>
              <a:t>[f.eks. trender, liknende virksomheter, sektorperspektiv]</a:t>
            </a:r>
            <a:endParaRPr lang="nb-NO" dirty="0">
              <a:highlight>
                <a:srgbClr val="00FFFF"/>
              </a:highlight>
              <a:latin typeface="Source Sans Pro" panose="020B0503030403020204" pitchFamily="34" charset="0"/>
              <a:cs typeface="Arial" panose="020B0604020202020204"/>
            </a:endParaRPr>
          </a:p>
          <a:p>
            <a:endParaRPr lang="nb-NO" dirty="0">
              <a:latin typeface="Source Sans Pro" panose="020B0503030403020204" pitchFamily="34" charset="0"/>
            </a:endParaRPr>
          </a:p>
          <a:p>
            <a:r>
              <a:rPr lang="nb-NO" dirty="0">
                <a:latin typeface="Source Sans Pro" panose="020B0503030403020204" pitchFamily="34" charset="0"/>
              </a:rPr>
              <a:t>Dette ses i lys av virksomhetens muligheter. </a:t>
            </a:r>
            <a:endParaRPr lang="nb-NO" dirty="0">
              <a:latin typeface="Source Sans Pro" panose="020B0503030403020204" pitchFamily="34" charset="0"/>
              <a:cs typeface="Arial"/>
            </a:endParaRPr>
          </a:p>
          <a:p>
            <a:pPr defTabSz="609630">
              <a:lnSpc>
                <a:spcPts val="1679"/>
              </a:lnSpc>
              <a:spcBef>
                <a:spcPct val="0"/>
              </a:spcBef>
            </a:pPr>
            <a:endParaRPr lang="nb-NO" sz="1600" dirty="0">
              <a:latin typeface="Source Sans Pro" panose="020B07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11FB30F7-4C85-DB6D-841A-B5201457CED7}"/>
              </a:ext>
            </a:extLst>
          </p:cNvPr>
          <p:cNvSpPr txBox="1"/>
          <p:nvPr/>
        </p:nvSpPr>
        <p:spPr>
          <a:xfrm>
            <a:off x="540000" y="617095"/>
            <a:ext cx="10820400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spcBef>
                <a:spcPct val="0"/>
              </a:spcBef>
              <a:defRPr/>
            </a:pPr>
            <a:r>
              <a:rPr lang="nb-NO" sz="4400" dirty="0">
                <a:solidFill>
                  <a:schemeClr val="tx2"/>
                </a:solidFill>
                <a:latin typeface="Source Serif Pro"/>
                <a:ea typeface="Source Serif Pro"/>
              </a:rPr>
              <a:t>Kort introduksjon</a:t>
            </a:r>
            <a:endParaRPr kumimoji="0" lang="nb-NO" sz="4400" b="0" i="0" u="none" strike="noStrike" kern="1200" cap="none" spc="0" normalizeH="0" baseline="0" dirty="0">
              <a:ln>
                <a:noFill/>
              </a:ln>
              <a:solidFill>
                <a:schemeClr val="tx2"/>
              </a:solidFill>
              <a:effectLst/>
              <a:highlight>
                <a:srgbClr val="FFFF00"/>
              </a:highlight>
              <a:uLnTx/>
              <a:uFillTx/>
              <a:latin typeface="Source Serif Pro" panose="02040603050405020204" pitchFamily="18" charset="0"/>
              <a:ea typeface="Source Serif Pro" panose="02040603050405020204" pitchFamily="18" charset="0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8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782127" y="-1131032"/>
            <a:ext cx="2653200" cy="2654211"/>
            <a:chOff x="0" y="0"/>
            <a:chExt cx="812800" cy="812800"/>
          </a:xfrm>
        </p:grpSpPr>
        <p:sp>
          <p:nvSpPr>
            <p:cNvPr id="84" name="Freeform 84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009FE3">
                <a:alpha val="21000"/>
              </a:srgbClr>
            </a:solidFill>
          </p:spPr>
          <p:txBody>
            <a:bodyPr/>
            <a:lstStyle/>
            <a:p>
              <a:pPr defTabSz="609630"/>
              <a:endParaRPr lang="nb-NO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5" name="TextBox 8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Source Sans Pro" panose="020B0703030403020204" pitchFamily="34" charset="0"/>
              </a:endParaRPr>
            </a:p>
          </p:txBody>
        </p:sp>
      </p:grpSp>
      <p:grpSp>
        <p:nvGrpSpPr>
          <p:cNvPr id="86" name="Group 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883584" y="5591631"/>
            <a:ext cx="2654211" cy="2654211"/>
            <a:chOff x="0" y="0"/>
            <a:chExt cx="812800" cy="812800"/>
          </a:xfrm>
        </p:grpSpPr>
        <p:sp>
          <p:nvSpPr>
            <p:cNvPr id="87" name="Freeform 87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009FE3">
                <a:alpha val="28000"/>
              </a:srgbClr>
            </a:solidFill>
          </p:spPr>
          <p:txBody>
            <a:bodyPr/>
            <a:lstStyle/>
            <a:p>
              <a:pPr defTabSz="609630"/>
              <a:endParaRPr lang="nb-NO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Source Sans Pro" panose="020B0703030403020204" pitchFamily="34" charset="0"/>
              </a:endParaRPr>
            </a:p>
          </p:txBody>
        </p:sp>
      </p:grpSp>
      <p:grpSp>
        <p:nvGrpSpPr>
          <p:cNvPr id="89" name="Group 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06585" y="388119"/>
            <a:ext cx="382236" cy="382236"/>
            <a:chOff x="0" y="0"/>
            <a:chExt cx="812800" cy="812800"/>
          </a:xfrm>
        </p:grpSpPr>
        <p:sp>
          <p:nvSpPr>
            <p:cNvPr id="90" name="Freeform 90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337CA7">
                <a:alpha val="53000"/>
              </a:srgbClr>
            </a:solidFill>
          </p:spPr>
          <p:txBody>
            <a:bodyPr/>
            <a:lstStyle/>
            <a:p>
              <a:pPr defTabSz="609630"/>
              <a:endParaRPr lang="nb-NO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1" name="TextBox 91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Source Sans Pro" panose="020B0703030403020204" pitchFamily="34" charset="0"/>
              </a:endParaRPr>
            </a:p>
          </p:txBody>
        </p:sp>
      </p:grpSp>
      <p:grpSp>
        <p:nvGrpSpPr>
          <p:cNvPr id="92" name="Group 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569383" y="4931165"/>
            <a:ext cx="382236" cy="382236"/>
            <a:chOff x="0" y="0"/>
            <a:chExt cx="812800" cy="812800"/>
          </a:xfrm>
        </p:grpSpPr>
        <p:sp>
          <p:nvSpPr>
            <p:cNvPr id="93" name="Freeform 93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337CA7">
                <a:alpha val="47000"/>
              </a:srgbClr>
            </a:solidFill>
          </p:spPr>
          <p:txBody>
            <a:bodyPr/>
            <a:lstStyle/>
            <a:p>
              <a:pPr defTabSz="609630"/>
              <a:endParaRPr lang="nb-NO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4" name="TextBox 94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Source Sans Pro" panose="020B0703030403020204" pitchFamily="34" charset="0"/>
              </a:endParaRPr>
            </a:p>
          </p:txBody>
        </p:sp>
      </p:grpSp>
      <p:sp>
        <p:nvSpPr>
          <p:cNvPr id="33" name="Plassholder for innhold 2">
            <a:extLst>
              <a:ext uri="{FF2B5EF4-FFF2-40B4-BE49-F238E27FC236}">
                <a16:creationId xmlns:a16="http://schemas.microsoft.com/office/drawing/2014/main" id="{4B3D96A4-97B4-3B8D-1E65-5ED91BB92938}"/>
              </a:ext>
            </a:extLst>
          </p:cNvPr>
          <p:cNvSpPr txBox="1">
            <a:spLocks/>
          </p:cNvSpPr>
          <p:nvPr/>
        </p:nvSpPr>
        <p:spPr>
          <a:xfrm>
            <a:off x="540000" y="1724400"/>
            <a:ext cx="11102400" cy="423227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b-NO" sz="1800" kern="100" dirty="0">
                <a:highlight>
                  <a:srgbClr val="00FFFF"/>
                </a:highlight>
                <a:latin typeface="Source Sans Pro" panose="020B0503030403020204" pitchFamily="34" charset="0"/>
                <a:ea typeface="Calibri" panose="020F0502020204030204" pitchFamily="34" charset="0"/>
                <a:cs typeface="Arial"/>
              </a:rPr>
              <a:t>[departement] </a:t>
            </a: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Arial"/>
              </a:rPr>
              <a:t>redegjør for sitt styringsbehov </a:t>
            </a:r>
          </a:p>
          <a:p>
            <a:pPr marL="342900" lvl="1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b-NO" sz="1800" kern="100" dirty="0">
                <a:highlight>
                  <a:srgbClr val="00FFFF"/>
                </a:highlight>
                <a:latin typeface="Source Sans Pro" panose="020B0503030403020204" pitchFamily="34" charset="0"/>
                <a:ea typeface="Calibri" panose="020F0502020204030204" pitchFamily="34" charset="0"/>
                <a:cs typeface="Arial"/>
              </a:rPr>
              <a:t>[virksomhet] </a:t>
            </a: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Arial"/>
              </a:rPr>
              <a:t>presenterer: </a:t>
            </a:r>
          </a:p>
          <a:p>
            <a:pPr marL="742950" lvl="1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Times New Roman"/>
              </a:rPr>
              <a:t>vurdering av sin økonomiske egenart (Se ‘Virksomhetens vurderingsspørsmål’) </a:t>
            </a:r>
          </a:p>
          <a:p>
            <a:pPr marL="742950" lvl="1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Times New Roman"/>
              </a:rPr>
              <a:t>orientering om </a:t>
            </a:r>
            <a:r>
              <a:rPr lang="nb-NO" sz="1800" b="1" kern="100" dirty="0">
                <a:latin typeface="Source Sans Pro" panose="020B0503030403020204" pitchFamily="34" charset="0"/>
                <a:ea typeface="Calibri" panose="020F0502020204030204" pitchFamily="34" charset="0"/>
                <a:cs typeface="Times New Roman"/>
              </a:rPr>
              <a:t>intern</a:t>
            </a: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Times New Roman"/>
              </a:rPr>
              <a:t> bruk av periodisert regnskapsinformasjon </a:t>
            </a:r>
          </a:p>
          <a:p>
            <a:pPr marL="742950" lvl="1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Times New Roman"/>
              </a:rPr>
              <a:t>forslag til periodisert regnskapsinformasjon (f.eks. nøkkeltall) som kan inngå </a:t>
            </a:r>
            <a:r>
              <a:rPr lang="nb-NO" sz="1800" b="1" kern="100" dirty="0">
                <a:latin typeface="Source Sans Pro" panose="020B0503030403020204" pitchFamily="34" charset="0"/>
                <a:ea typeface="Calibri" panose="020F0502020204030204" pitchFamily="34" charset="0"/>
                <a:cs typeface="Times New Roman"/>
              </a:rPr>
              <a:t>i styringsdialogen </a:t>
            </a:r>
          </a:p>
          <a:p>
            <a:pPr marL="342900" lvl="1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Arial"/>
              </a:rPr>
              <a:t>Drøfting: </a:t>
            </a:r>
          </a:p>
          <a:p>
            <a:pPr marL="742950" lvl="1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Times New Roman"/>
              </a:rPr>
              <a:t>behov og muligheter </a:t>
            </a:r>
          </a:p>
          <a:p>
            <a:pPr marL="742950" lvl="1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Times New Roman"/>
              </a:rPr>
              <a:t>regnskapsinformasjon som skal inngå i styringsdialogen </a:t>
            </a:r>
          </a:p>
          <a:p>
            <a:pPr marL="742950" lvl="1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sz="1800" kern="100" dirty="0">
                <a:latin typeface="Source Sans Pro" panose="020B0503030403020204" pitchFamily="34" charset="0"/>
                <a:ea typeface="Calibri" panose="020F0502020204030204" pitchFamily="34" charset="0"/>
                <a:cs typeface="Times New Roman"/>
              </a:rPr>
              <a:t>neste steg</a:t>
            </a:r>
          </a:p>
          <a:p>
            <a:pPr marL="0" indent="0">
              <a:buNone/>
            </a:pPr>
            <a:endParaRPr lang="nb-NO" sz="3200" dirty="0">
              <a:latin typeface="+mj-lt"/>
            </a:endParaRPr>
          </a:p>
        </p:txBody>
      </p:sp>
      <p:sp>
        <p:nvSpPr>
          <p:cNvPr id="2" name="TextBox 12">
            <a:extLst>
              <a:ext uri="{FF2B5EF4-FFF2-40B4-BE49-F238E27FC236}">
                <a16:creationId xmlns:a16="http://schemas.microsoft.com/office/drawing/2014/main" id="{0936D3BE-FD0D-4C1C-83F5-327543A31B21}"/>
              </a:ext>
            </a:extLst>
          </p:cNvPr>
          <p:cNvSpPr txBox="1"/>
          <p:nvPr/>
        </p:nvSpPr>
        <p:spPr>
          <a:xfrm>
            <a:off x="540000" y="617095"/>
            <a:ext cx="10820400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spcBef>
                <a:spcPct val="0"/>
              </a:spcBef>
              <a:defRPr/>
            </a:pPr>
            <a:r>
              <a:rPr lang="nb-NO" sz="4400" dirty="0">
                <a:solidFill>
                  <a:schemeClr val="tx2"/>
                </a:solidFill>
                <a:latin typeface="Source Serif Pro"/>
                <a:ea typeface="Source Serif Pro"/>
              </a:rPr>
              <a:t>Agenda</a:t>
            </a:r>
            <a:endParaRPr kumimoji="0" lang="nb-NO" sz="4400" b="0" i="0" u="none" strike="noStrike" kern="1200" cap="none" spc="0" normalizeH="0" baseline="0" dirty="0">
              <a:ln>
                <a:noFill/>
              </a:ln>
              <a:solidFill>
                <a:schemeClr val="tx2"/>
              </a:solidFill>
              <a:effectLst/>
              <a:highlight>
                <a:srgbClr val="FFFF00"/>
              </a:highlight>
              <a:uLnTx/>
              <a:uFillTx/>
              <a:latin typeface="Source Serif Pro" panose="02040603050405020204" pitchFamily="18" charset="0"/>
              <a:ea typeface="Source Serif Pro" panose="02040603050405020204" pitchFamily="18" charset="0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323348" y="5274989"/>
            <a:ext cx="1743847" cy="1743847"/>
            <a:chOff x="0" y="0"/>
            <a:chExt cx="6350000" cy="6350000"/>
          </a:xfrm>
          <a:solidFill>
            <a:srgbClr val="337CA7"/>
          </a:solidFill>
        </p:grpSpPr>
        <p:sp>
          <p:nvSpPr>
            <p:cNvPr id="5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67A79F01-C960-AB93-96E6-B15751481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71871" y="-174881"/>
            <a:ext cx="1743847" cy="1743847"/>
            <a:chOff x="0" y="0"/>
            <a:chExt cx="6350000" cy="6350000"/>
          </a:xfrm>
          <a:solidFill>
            <a:srgbClr val="337CA7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F3DD090-BC4C-04B3-B7FB-916A353B376F}"/>
                </a:ext>
              </a:extLst>
            </p:cNvPr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" name="Group 2">
            <a:extLst>
              <a:ext uri="{FF2B5EF4-FFF2-40B4-BE49-F238E27FC236}">
                <a16:creationId xmlns:a16="http://schemas.microsoft.com/office/drawing/2014/main" id="{6E172E21-F5E6-A9FE-5EA7-EC444C936D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240465" y="571310"/>
            <a:ext cx="768677" cy="768677"/>
            <a:chOff x="0" y="0"/>
            <a:chExt cx="6350000" cy="6350000"/>
          </a:xfrm>
          <a:solidFill>
            <a:srgbClr val="CCECF9"/>
          </a:solidFill>
        </p:grpSpPr>
        <p:sp>
          <p:nvSpPr>
            <p:cNvPr id="9" name="Freeform 3">
              <a:extLst>
                <a:ext uri="{FF2B5EF4-FFF2-40B4-BE49-F238E27FC236}">
                  <a16:creationId xmlns:a16="http://schemas.microsoft.com/office/drawing/2014/main" id="{9DFCFEE3-6E4F-63D3-905B-17C760034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540000" y="617095"/>
            <a:ext cx="10820400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spcBef>
                <a:spcPct val="0"/>
              </a:spcBef>
              <a:defRPr/>
            </a:pPr>
            <a:r>
              <a:rPr lang="nb-NO" sz="4400" dirty="0">
                <a:solidFill>
                  <a:schemeClr val="tx2"/>
                </a:solidFill>
                <a:latin typeface="Source Serif Pro"/>
                <a:ea typeface="Source Serif Pro"/>
              </a:rPr>
              <a:t>Departementets behov for informasjon </a:t>
            </a:r>
            <a:endParaRPr kumimoji="0" lang="nb-NO" sz="4400" b="0" i="0" u="none" strike="noStrike" kern="1200" cap="none" spc="0" normalizeH="0" baseline="0" dirty="0">
              <a:ln>
                <a:noFill/>
              </a:ln>
              <a:solidFill>
                <a:schemeClr val="tx2"/>
              </a:solidFill>
              <a:effectLst/>
              <a:highlight>
                <a:srgbClr val="FFFF00"/>
              </a:highlight>
              <a:uLnTx/>
              <a:uFillTx/>
              <a:latin typeface="Source Serif Pro" panose="02040603050405020204" pitchFamily="18" charset="0"/>
              <a:ea typeface="Source Serif Pro" panose="02040603050405020204" pitchFamily="18" charset="0"/>
              <a:cs typeface="+mn-cs"/>
            </a:endParaRPr>
          </a:p>
        </p:txBody>
      </p:sp>
      <p:sp>
        <p:nvSpPr>
          <p:cNvPr id="11" name="Plassholder for innhold 2">
            <a:extLst>
              <a:ext uri="{FF2B5EF4-FFF2-40B4-BE49-F238E27FC236}">
                <a16:creationId xmlns:a16="http://schemas.microsoft.com/office/drawing/2014/main" id="{3DCDB9EB-708E-B379-2FC5-370EE3A5AEBF}"/>
              </a:ext>
            </a:extLst>
          </p:cNvPr>
          <p:cNvSpPr txBox="1">
            <a:spLocks/>
          </p:cNvSpPr>
          <p:nvPr/>
        </p:nvSpPr>
        <p:spPr>
          <a:xfrm>
            <a:off x="540000" y="1724400"/>
            <a:ext cx="11101387" cy="423227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1800" b="1" dirty="0">
                <a:solidFill>
                  <a:schemeClr val="accent1"/>
                </a:solidFill>
                <a:latin typeface="Source Sans Pro" panose="020B0503030403020204" pitchFamily="34" charset="0"/>
              </a:rPr>
              <a:t>I vår etatsstyring:</a:t>
            </a:r>
          </a:p>
          <a:p>
            <a:pPr marL="501650" lvl="1" indent="-285750">
              <a:buFont typeface="Arial" panose="020B0604020202020204" pitchFamily="34" charset="0"/>
              <a:buChar char="•"/>
            </a:pPr>
            <a:r>
              <a:rPr lang="nb-NO" sz="1800" dirty="0">
                <a:latin typeface="Source Sans Pro" panose="020B0503030403020204" pitchFamily="34" charset="0"/>
              </a:rPr>
              <a:t>Overordnet </a:t>
            </a:r>
            <a:r>
              <a:rPr lang="nb-NO" sz="1800" b="1" dirty="0">
                <a:latin typeface="Source Sans Pro" panose="020B0503030403020204" pitchFamily="34" charset="0"/>
              </a:rPr>
              <a:t>fagansvar</a:t>
            </a:r>
            <a:r>
              <a:rPr lang="nb-NO" sz="1800" dirty="0">
                <a:latin typeface="Source Sans Pro" panose="020B0503030403020204" pitchFamily="34" charset="0"/>
              </a:rPr>
              <a:t>: følge med på virksomhetens </a:t>
            </a:r>
            <a:r>
              <a:rPr lang="nb-NO" sz="1800" b="1" dirty="0">
                <a:latin typeface="Source Sans Pro" panose="020B0503030403020204" pitchFamily="34" charset="0"/>
              </a:rPr>
              <a:t>resultater</a:t>
            </a:r>
            <a:r>
              <a:rPr lang="nb-NO" sz="1800" dirty="0">
                <a:latin typeface="Source Sans Pro" panose="020B0503030403020204" pitchFamily="34" charset="0"/>
              </a:rPr>
              <a:t> (i regnskapsanalyser og nøkkeltall)</a:t>
            </a:r>
          </a:p>
          <a:p>
            <a:pPr marL="501650" lvl="1" indent="-285750">
              <a:buFont typeface="Arial" panose="020B0604020202020204" pitchFamily="34" charset="0"/>
              <a:buChar char="•"/>
            </a:pPr>
            <a:r>
              <a:rPr lang="nb-NO" sz="1800" dirty="0">
                <a:latin typeface="Source Sans Pro" panose="020B0503030403020204" pitchFamily="34" charset="0"/>
              </a:rPr>
              <a:t>Overordnet </a:t>
            </a:r>
            <a:r>
              <a:rPr lang="nb-NO" sz="1800" b="1" dirty="0">
                <a:latin typeface="Source Sans Pro" panose="020B0503030403020204" pitchFamily="34" charset="0"/>
              </a:rPr>
              <a:t>påse-ansvar</a:t>
            </a:r>
            <a:r>
              <a:rPr lang="nb-NO" sz="1800" dirty="0">
                <a:latin typeface="Source Sans Pro" panose="020B0503030403020204" pitchFamily="34" charset="0"/>
              </a:rPr>
              <a:t>: vite at virksomheten har et system som dekker dette behovet, altså at virksomheten lett kan få oversikt over </a:t>
            </a:r>
            <a:r>
              <a:rPr lang="nb-NO" sz="1800" b="1" dirty="0">
                <a:latin typeface="Source Sans Pro" panose="020B0503030403020204" pitchFamily="34" charset="0"/>
              </a:rPr>
              <a:t>kostnader</a:t>
            </a:r>
            <a:r>
              <a:rPr lang="nb-NO" sz="1800" dirty="0">
                <a:latin typeface="Source Sans Pro" panose="020B0503030403020204" pitchFamily="34" charset="0"/>
              </a:rPr>
              <a:t> og </a:t>
            </a:r>
            <a:r>
              <a:rPr lang="nb-NO" sz="1800" b="1" dirty="0">
                <a:latin typeface="Source Sans Pro" panose="020B0503030403020204" pitchFamily="34" charset="0"/>
              </a:rPr>
              <a:t>ressursbruk </a:t>
            </a:r>
          </a:p>
          <a:p>
            <a:pPr marL="431800" lvl="1" indent="-215900"/>
            <a:endParaRPr lang="nb-NO" sz="1800" b="1" dirty="0">
              <a:latin typeface="Source Sans Pro" panose="020B0503030403020204" pitchFamily="34" charset="0"/>
            </a:endParaRPr>
          </a:p>
          <a:p>
            <a:pPr marL="0" lvl="1" indent="0">
              <a:spcBef>
                <a:spcPts val="600"/>
              </a:spcBef>
              <a:buNone/>
            </a:pPr>
            <a:r>
              <a:rPr lang="nb-NO" sz="1800" b="1" dirty="0">
                <a:solidFill>
                  <a:schemeClr val="accent1"/>
                </a:solidFill>
                <a:highlight>
                  <a:srgbClr val="00FFFF"/>
                </a:highlight>
                <a:latin typeface="Source Sans Pro" panose="020B0503030403020204" pitchFamily="34" charset="0"/>
              </a:rPr>
              <a:t>I vår sammenlikning mellom …:</a:t>
            </a:r>
          </a:p>
          <a:p>
            <a:pPr marL="501650" lvl="1" indent="-285750">
              <a:buFont typeface="Arial" panose="020B0604020202020204" pitchFamily="34" charset="0"/>
              <a:buChar char="•"/>
            </a:pPr>
            <a:r>
              <a:rPr lang="nb-NO" sz="1800" dirty="0">
                <a:latin typeface="Source Sans Pro" panose="020B0503030403020204" pitchFamily="34" charset="0"/>
              </a:rPr>
              <a:t>sammenlikne regnskapsinformasjon </a:t>
            </a:r>
            <a:r>
              <a:rPr lang="nb-NO" sz="1800" b="1" dirty="0">
                <a:latin typeface="Source Sans Pro" panose="020B0503030403020204" pitchFamily="34" charset="0"/>
              </a:rPr>
              <a:t>over tid </a:t>
            </a:r>
            <a:r>
              <a:rPr lang="nb-NO" sz="1800" dirty="0">
                <a:latin typeface="Source Sans Pro" panose="020B0503030403020204" pitchFamily="34" charset="0"/>
              </a:rPr>
              <a:t>og </a:t>
            </a:r>
            <a:r>
              <a:rPr lang="nb-NO" sz="1800" b="1" dirty="0">
                <a:latin typeface="Source Sans Pro" panose="020B0503030403020204" pitchFamily="34" charset="0"/>
              </a:rPr>
              <a:t>på tvers av virksomheter </a:t>
            </a:r>
          </a:p>
          <a:p>
            <a:pPr marL="0" indent="0">
              <a:buNone/>
            </a:pPr>
            <a:endParaRPr lang="nb-NO" sz="1800" dirty="0">
              <a:cs typeface="Arial"/>
            </a:endParaRPr>
          </a:p>
        </p:txBody>
      </p:sp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11784" y="5188937"/>
            <a:ext cx="768677" cy="768677"/>
            <a:chOff x="0" y="0"/>
            <a:chExt cx="6350000" cy="6350000"/>
          </a:xfrm>
          <a:solidFill>
            <a:srgbClr val="CCECF9"/>
          </a:solidFill>
        </p:grpSpPr>
        <p:sp>
          <p:nvSpPr>
            <p:cNvPr id="3" name="Freeform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346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323348" y="5274989"/>
            <a:ext cx="1743847" cy="1743847"/>
            <a:chOff x="0" y="0"/>
            <a:chExt cx="6350000" cy="6350000"/>
          </a:xfrm>
          <a:solidFill>
            <a:srgbClr val="337CA7"/>
          </a:solidFill>
        </p:grpSpPr>
        <p:sp>
          <p:nvSpPr>
            <p:cNvPr id="5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67A79F01-C960-AB93-96E6-B15751481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71871" y="-174881"/>
            <a:ext cx="1743847" cy="1743847"/>
            <a:chOff x="0" y="0"/>
            <a:chExt cx="6350000" cy="6350000"/>
          </a:xfrm>
          <a:solidFill>
            <a:srgbClr val="337CA7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F3DD090-BC4C-04B3-B7FB-916A353B376F}"/>
                </a:ext>
              </a:extLst>
            </p:cNvPr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" name="Group 2">
            <a:extLst>
              <a:ext uri="{FF2B5EF4-FFF2-40B4-BE49-F238E27FC236}">
                <a16:creationId xmlns:a16="http://schemas.microsoft.com/office/drawing/2014/main" id="{6E172E21-F5E6-A9FE-5EA7-EC444C936D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240465" y="571310"/>
            <a:ext cx="768677" cy="768677"/>
            <a:chOff x="0" y="0"/>
            <a:chExt cx="6350000" cy="6350000"/>
          </a:xfrm>
          <a:solidFill>
            <a:srgbClr val="CCECF9"/>
          </a:solidFill>
        </p:grpSpPr>
        <p:sp>
          <p:nvSpPr>
            <p:cNvPr id="9" name="Freeform 3">
              <a:extLst>
                <a:ext uri="{FF2B5EF4-FFF2-40B4-BE49-F238E27FC236}">
                  <a16:creationId xmlns:a16="http://schemas.microsoft.com/office/drawing/2014/main" id="{9DFCFEE3-6E4F-63D3-905B-17C760034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540000" y="617095"/>
            <a:ext cx="10820400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spcBef>
                <a:spcPct val="0"/>
              </a:spcBef>
              <a:defRPr/>
            </a:pPr>
            <a:r>
              <a:rPr lang="nb-NO" sz="4400" dirty="0">
                <a:solidFill>
                  <a:schemeClr val="tx2"/>
                </a:solidFill>
                <a:latin typeface="Source Serif Pro"/>
                <a:ea typeface="Source Serif Pro"/>
              </a:rPr>
              <a:t>Departementets behov i </a:t>
            </a:r>
            <a:r>
              <a:rPr lang="nb-NO" sz="4400" b="1" dirty="0">
                <a:solidFill>
                  <a:schemeClr val="tx2"/>
                </a:solidFill>
                <a:latin typeface="Source Serif Pro"/>
                <a:ea typeface="Source Serif Pro"/>
              </a:rPr>
              <a:t>etatsstyringen</a:t>
            </a:r>
          </a:p>
        </p:txBody>
      </p:sp>
      <p:sp>
        <p:nvSpPr>
          <p:cNvPr id="11" name="Plassholder for innhold 2">
            <a:extLst>
              <a:ext uri="{FF2B5EF4-FFF2-40B4-BE49-F238E27FC236}">
                <a16:creationId xmlns:a16="http://schemas.microsoft.com/office/drawing/2014/main" id="{3DCDB9EB-708E-B379-2FC5-370EE3A5AEBF}"/>
              </a:ext>
            </a:extLst>
          </p:cNvPr>
          <p:cNvSpPr txBox="1">
            <a:spLocks/>
          </p:cNvSpPr>
          <p:nvPr/>
        </p:nvSpPr>
        <p:spPr>
          <a:xfrm>
            <a:off x="540000" y="1724400"/>
            <a:ext cx="5547424" cy="423227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1800" b="1" dirty="0">
                <a:solidFill>
                  <a:schemeClr val="accent1"/>
                </a:solidFill>
                <a:latin typeface="Source Sans Pro" panose="020B0503030403020204" pitchFamily="34" charset="0"/>
              </a:rPr>
              <a:t>Enkle spørsmål vi stiller oss</a:t>
            </a:r>
            <a:r>
              <a:rPr lang="nb-NO" sz="1800" dirty="0">
                <a:solidFill>
                  <a:schemeClr val="accent1"/>
                </a:solidFill>
                <a:latin typeface="Source Sans Pro" panose="020B0503030403020204" pitchFamily="34" charset="0"/>
              </a:rPr>
              <a:t>:</a:t>
            </a:r>
          </a:p>
          <a:p>
            <a:pPr marL="215900" indent="-215900"/>
            <a:r>
              <a:rPr lang="nb-NO" sz="1800" dirty="0">
                <a:solidFill>
                  <a:schemeClr val="tx1"/>
                </a:solidFill>
                <a:latin typeface="Source Sans Pro" panose="020B0503030403020204" pitchFamily="34" charset="0"/>
              </a:rPr>
              <a:t>Hva er virksomhetens økonomiske status? Hvordan er utviklingen? </a:t>
            </a:r>
            <a:endParaRPr lang="nb-NO" sz="1800" dirty="0">
              <a:solidFill>
                <a:schemeClr val="tx1"/>
              </a:solidFill>
              <a:latin typeface="Source Sans Pro" panose="020B0503030403020204" pitchFamily="34" charset="0"/>
              <a:cs typeface="Arial" panose="020B0604020202020204"/>
            </a:endParaRPr>
          </a:p>
          <a:p>
            <a:pPr marL="215900" indent="-215900"/>
            <a:r>
              <a:rPr lang="nb-NO" sz="1800" dirty="0">
                <a:solidFill>
                  <a:schemeClr val="tx1"/>
                </a:solidFill>
                <a:latin typeface="Source Sans Pro" panose="020B0503030403020204" pitchFamily="34" charset="0"/>
              </a:rPr>
              <a:t>Hvordan er sammensetningen av kostnader? (fordelt på f.eks. lønn, IKT, konsulenter, avskrivninger, reise og lokaler)</a:t>
            </a:r>
            <a:endParaRPr lang="nb-NO" sz="1800" dirty="0">
              <a:solidFill>
                <a:schemeClr val="tx1"/>
              </a:solidFill>
              <a:latin typeface="Source Sans Pro" panose="020B0503030403020204" pitchFamily="34" charset="0"/>
              <a:cs typeface="Arial" panose="020B0604020202020204"/>
            </a:endParaRPr>
          </a:p>
          <a:p>
            <a:pPr marL="215900" indent="-215900"/>
            <a:r>
              <a:rPr lang="nb-NO" sz="1800" dirty="0">
                <a:latin typeface="Source Sans Pro" panose="020B0503030403020204" pitchFamily="34" charset="0"/>
              </a:rPr>
              <a:t>Hva er kostnadene per årsverk? </a:t>
            </a:r>
          </a:p>
          <a:p>
            <a:pPr marL="215900" indent="-215900"/>
            <a:r>
              <a:rPr lang="nb-NO" sz="1800" dirty="0">
                <a:solidFill>
                  <a:schemeClr val="tx1"/>
                </a:solidFill>
                <a:latin typeface="Source Sans Pro" panose="020B0503030403020204" pitchFamily="34" charset="0"/>
              </a:rPr>
              <a:t>Hva er status for eventuelle tiltak for å påvirke utviklingen eller sammensetningen av kostnader? Er det behov for nye tiltak? </a:t>
            </a:r>
            <a:endParaRPr lang="nb-NO" sz="1800" dirty="0">
              <a:solidFill>
                <a:schemeClr val="tx1"/>
              </a:solidFill>
              <a:latin typeface="Source Sans Pro" panose="020B0503030403020204" pitchFamily="34" charset="0"/>
              <a:cs typeface="Arial" panose="020B0604020202020204"/>
            </a:endParaRPr>
          </a:p>
          <a:p>
            <a:pPr marL="0" indent="0" algn="ctr">
              <a:buNone/>
            </a:pPr>
            <a:r>
              <a:rPr lang="nb-NO" sz="1800" b="1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nb-NO" sz="1800" b="1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endParaRPr lang="nb-NO" sz="1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nb-NO" sz="1800" dirty="0"/>
          </a:p>
        </p:txBody>
      </p:sp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11784" y="5188937"/>
            <a:ext cx="768677" cy="768677"/>
            <a:chOff x="0" y="0"/>
            <a:chExt cx="6350000" cy="6350000"/>
          </a:xfrm>
          <a:solidFill>
            <a:srgbClr val="CCECF9"/>
          </a:solidFill>
        </p:grpSpPr>
        <p:sp>
          <p:nvSpPr>
            <p:cNvPr id="3" name="Freeform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9483AC17-2EEE-1C36-E679-B38220EE8F7F}"/>
              </a:ext>
            </a:extLst>
          </p:cNvPr>
          <p:cNvSpPr txBox="1">
            <a:spLocks/>
          </p:cNvSpPr>
          <p:nvPr/>
        </p:nvSpPr>
        <p:spPr>
          <a:xfrm>
            <a:off x="6120000" y="1724400"/>
            <a:ext cx="5547424" cy="423227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1800" b="1" dirty="0">
                <a:solidFill>
                  <a:schemeClr val="accent1"/>
                </a:solidFill>
                <a:latin typeface="Source Sans Pro" panose="020B0503030403020204" pitchFamily="34" charset="0"/>
              </a:rPr>
              <a:t>Kompliserte spørsmål vi stiller oss</a:t>
            </a:r>
            <a:r>
              <a:rPr lang="nb-NO" sz="1800" dirty="0">
                <a:solidFill>
                  <a:schemeClr val="accent1"/>
                </a:solidFill>
                <a:latin typeface="Source Sans Pro" panose="020B0503030403020204" pitchFamily="34" charset="0"/>
              </a:rPr>
              <a:t>:</a:t>
            </a:r>
          </a:p>
          <a:p>
            <a:pPr marL="215900" indent="-215900"/>
            <a:r>
              <a:rPr lang="nb-NO" sz="1800" dirty="0">
                <a:latin typeface="Source Sans Pro" panose="020B0503030403020204" pitchFamily="34" charset="0"/>
              </a:rPr>
              <a:t>Trenger virksomheten å reinvestere i eiendeler?</a:t>
            </a:r>
            <a:endParaRPr lang="nb-NO" sz="1800" dirty="0">
              <a:latin typeface="Source Sans Pro" panose="020B0503030403020204" pitchFamily="34" charset="0"/>
              <a:cs typeface="Arial" panose="020B0604020202020204"/>
            </a:endParaRPr>
          </a:p>
          <a:p>
            <a:pPr marL="215900" indent="-215900"/>
            <a:r>
              <a:rPr lang="nb-NO" sz="1800" dirty="0">
                <a:latin typeface="Source Sans Pro" panose="020B0503030403020204" pitchFamily="34" charset="0"/>
              </a:rPr>
              <a:t>Brukes ressursene i samsvar med prioriteringene (i instruks, tildelingsbrev, m.m.)? </a:t>
            </a:r>
            <a:endParaRPr lang="nb-NO" sz="1800" dirty="0">
              <a:latin typeface="Source Sans Pro" panose="020B0503030403020204" pitchFamily="34" charset="0"/>
              <a:cs typeface="Arial"/>
            </a:endParaRPr>
          </a:p>
          <a:p>
            <a:pPr marL="215900" indent="-215900"/>
            <a:r>
              <a:rPr lang="nb-NO" sz="1800" dirty="0">
                <a:latin typeface="Source Sans Pro" panose="020B0503030403020204" pitchFamily="34" charset="0"/>
              </a:rPr>
              <a:t>Er ressursbruken effektiv?</a:t>
            </a:r>
            <a:endParaRPr lang="nb-NO" sz="1800" dirty="0">
              <a:latin typeface="Source Sans Pro" panose="020B0503030403020204" pitchFamily="34" charset="0"/>
              <a:cs typeface="Arial" panose="020B0604020202020204"/>
            </a:endParaRPr>
          </a:p>
          <a:p>
            <a:pPr marL="215900" indent="-215900"/>
            <a:r>
              <a:rPr lang="nb-NO" sz="1800" dirty="0">
                <a:latin typeface="Source Sans Pro" panose="020B0503030403020204" pitchFamily="34" charset="0"/>
              </a:rPr>
              <a:t>Realiserer virksomheten forventede økonomiske effekter av investeringer eller større tiltak? </a:t>
            </a:r>
            <a:endParaRPr lang="nb-NO" sz="1800" dirty="0">
              <a:latin typeface="Source Sans Pro" panose="020B0503030403020204" pitchFamily="34" charset="0"/>
              <a:cs typeface="Arial" panose="020B0604020202020204"/>
            </a:endParaRPr>
          </a:p>
          <a:p>
            <a:pPr marL="0" indent="0" algn="ctr">
              <a:buNone/>
            </a:pPr>
            <a:endParaRPr lang="nb-NO" sz="1800" b="1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endParaRPr lang="nb-NO" sz="1800" b="1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endParaRPr lang="nb-NO" sz="1800" b="1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endParaRPr lang="nb-NO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279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k 9">
            <a:extLst>
              <a:ext uri="{FF2B5EF4-FFF2-40B4-BE49-F238E27FC236}">
                <a16:creationId xmlns:a16="http://schemas.microsoft.com/office/drawing/2014/main" id="{98419570-30DA-7EE8-2EBB-D171B6209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4279" y="5298631"/>
            <a:ext cx="1026497" cy="1026497"/>
          </a:xfrm>
          <a:prstGeom prst="rect">
            <a:avLst/>
          </a:prstGeom>
        </p:spPr>
      </p:pic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89876" y="4726603"/>
            <a:ext cx="768677" cy="768677"/>
            <a:chOff x="0" y="0"/>
            <a:chExt cx="6350000" cy="6350000"/>
          </a:xfrm>
          <a:solidFill>
            <a:srgbClr val="CCECF9"/>
          </a:solidFill>
        </p:grpSpPr>
        <p:sp>
          <p:nvSpPr>
            <p:cNvPr id="3" name="Freeform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pPr marL="0" marR="0" lvl="0" indent="0" algn="l" defTabSz="6096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" name="Group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361448" y="5274989"/>
            <a:ext cx="1743847" cy="1743847"/>
            <a:chOff x="0" y="0"/>
            <a:chExt cx="6350000" cy="6350000"/>
          </a:xfrm>
          <a:solidFill>
            <a:srgbClr val="337CA7"/>
          </a:solidFill>
        </p:grpSpPr>
        <p:sp>
          <p:nvSpPr>
            <p:cNvPr id="5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6" name="TextBox 12">
            <a:extLst>
              <a:ext uri="{FF2B5EF4-FFF2-40B4-BE49-F238E27FC236}">
                <a16:creationId xmlns:a16="http://schemas.microsoft.com/office/drawing/2014/main" id="{ACAD522F-C6FA-B5D8-FB5D-A970DFA4F768}"/>
              </a:ext>
            </a:extLst>
          </p:cNvPr>
          <p:cNvSpPr txBox="1"/>
          <p:nvPr/>
        </p:nvSpPr>
        <p:spPr>
          <a:xfrm>
            <a:off x="540000" y="617095"/>
            <a:ext cx="10820400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spcBef>
                <a:spcPct val="0"/>
              </a:spcBef>
              <a:defRPr/>
            </a:pPr>
            <a:r>
              <a:rPr lang="nb-NO" sz="4400" dirty="0">
                <a:solidFill>
                  <a:schemeClr val="tx2"/>
                </a:solidFill>
                <a:latin typeface="Source Serif Pro"/>
                <a:ea typeface="Source Serif Pro"/>
              </a:rPr>
              <a:t>Departementets behov i </a:t>
            </a:r>
            <a:r>
              <a:rPr lang="nb-NO" sz="4400" b="1" dirty="0">
                <a:solidFill>
                  <a:schemeClr val="tx2"/>
                </a:solidFill>
                <a:latin typeface="Source Serif Pro"/>
                <a:ea typeface="Source Serif Pro"/>
              </a:rPr>
              <a:t>etatsstyringen</a:t>
            </a:r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501A4DF7-7F09-BD4C-A578-DA27D136B92D}"/>
              </a:ext>
            </a:extLst>
          </p:cNvPr>
          <p:cNvSpPr txBox="1">
            <a:spLocks/>
          </p:cNvSpPr>
          <p:nvPr/>
        </p:nvSpPr>
        <p:spPr>
          <a:xfrm>
            <a:off x="540000" y="1724400"/>
            <a:ext cx="11101387" cy="423227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SzPct val="135000"/>
              <a:buFont typeface="System Font Regular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1800" b="1" dirty="0">
                <a:solidFill>
                  <a:schemeClr val="accent1"/>
                </a:solidFill>
                <a:latin typeface="Source Sans Pro" panose="020B0503030403020204" pitchFamily="34" charset="0"/>
              </a:rPr>
              <a:t>Nøkkeltall:</a:t>
            </a:r>
          </a:p>
          <a:p>
            <a:pPr marL="501650" lvl="1" indent="-285750">
              <a:buFont typeface="Arial" panose="020B0604020202020204" pitchFamily="34" charset="0"/>
              <a:buChar char="•"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Source Sans Pro" panose="020B0503030403020204" pitchFamily="34" charset="0"/>
                <a:ea typeface="Source Serif Pro"/>
                <a:cs typeface="+mn-cs"/>
              </a:rPr>
              <a:t>[Legg inn departementets behov for ny styringsinformasjon. Forklar behovet for virksomheten.]</a:t>
            </a:r>
            <a:endParaRPr lang="nb-NO" sz="1800" b="1" dirty="0">
              <a:highlight>
                <a:srgbClr val="00FFFF"/>
              </a:highlight>
              <a:latin typeface="Source Sans Pro" panose="020B0503030403020204" pitchFamily="34" charset="0"/>
            </a:endParaRPr>
          </a:p>
          <a:p>
            <a:pPr marL="0" lvl="1" indent="0">
              <a:spcBef>
                <a:spcPts val="600"/>
              </a:spcBef>
              <a:buNone/>
            </a:pPr>
            <a:endParaRPr lang="nb-NO" sz="1800" b="1" dirty="0">
              <a:solidFill>
                <a:schemeClr val="accent1"/>
              </a:solidFill>
              <a:latin typeface="Source Sans Pro" panose="020B0503030403020204" pitchFamily="34" charset="0"/>
            </a:endParaRPr>
          </a:p>
          <a:p>
            <a:pPr marL="0" lvl="1" indent="0">
              <a:spcBef>
                <a:spcPts val="600"/>
              </a:spcBef>
              <a:buNone/>
            </a:pPr>
            <a:r>
              <a:rPr lang="nb-NO" sz="1800" b="1" dirty="0">
                <a:solidFill>
                  <a:schemeClr val="accent1"/>
                </a:solidFill>
                <a:latin typeface="Source Sans Pro" panose="020B0503030403020204" pitchFamily="34" charset="0"/>
              </a:rPr>
              <a:t>Regnskapsanalyser:</a:t>
            </a:r>
          </a:p>
          <a:p>
            <a:pPr marL="501650" lvl="1" indent="-285750">
              <a:buFont typeface="Arial" panose="020B0604020202020204" pitchFamily="34" charset="0"/>
              <a:buChar char="•"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Source Sans Pro" panose="020B0503030403020204" pitchFamily="34" charset="0"/>
                <a:ea typeface="Source Serif Pro"/>
                <a:cs typeface="+mn-cs"/>
              </a:rPr>
              <a:t>[Legg inn departementets behov for ny styringsinformasjon. Forklar behovet for virksomheten.]</a:t>
            </a:r>
            <a:endParaRPr lang="nb-NO" sz="1800" b="1" dirty="0">
              <a:highlight>
                <a:srgbClr val="00FFFF"/>
              </a:highlight>
              <a:latin typeface="Source Sans Pro" panose="020B0503030403020204" pitchFamily="34" charset="0"/>
            </a:endParaRPr>
          </a:p>
          <a:p>
            <a:pPr marL="0" indent="0">
              <a:buNone/>
            </a:pPr>
            <a:endParaRPr lang="nb-NO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065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2">
            <a:extLst>
              <a:ext uri="{FF2B5EF4-FFF2-40B4-BE49-F238E27FC236}">
                <a16:creationId xmlns:a16="http://schemas.microsoft.com/office/drawing/2014/main" id="{73E0AA2B-DA89-5A1F-5BAE-8DF0C9D12E8C}"/>
              </a:ext>
            </a:extLst>
          </p:cNvPr>
          <p:cNvSpPr txBox="1"/>
          <p:nvPr/>
        </p:nvSpPr>
        <p:spPr>
          <a:xfrm>
            <a:off x="540000" y="617095"/>
            <a:ext cx="10820400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spcBef>
                <a:spcPct val="0"/>
              </a:spcBef>
              <a:defRPr/>
            </a:pPr>
            <a:r>
              <a:rPr lang="nb-NO" sz="4400" dirty="0">
                <a:solidFill>
                  <a:schemeClr val="tx2"/>
                </a:solidFill>
                <a:latin typeface="Source Serif Pro"/>
                <a:ea typeface="Source Serif Pro"/>
              </a:rPr>
              <a:t>Drøfting</a:t>
            </a:r>
            <a:endParaRPr kumimoji="0" lang="nb-NO" sz="4400" b="0" i="0" u="none" strike="noStrike" kern="1200" cap="none" spc="0" normalizeH="0" baseline="0" dirty="0">
              <a:ln>
                <a:noFill/>
              </a:ln>
              <a:solidFill>
                <a:schemeClr val="tx2"/>
              </a:solidFill>
              <a:effectLst/>
              <a:highlight>
                <a:srgbClr val="FFFF00"/>
              </a:highlight>
              <a:uLnTx/>
              <a:uFillTx/>
              <a:latin typeface="Source Serif Pro" panose="02040603050405020204" pitchFamily="18" charset="0"/>
              <a:ea typeface="Source Serif Pro" panose="02040603050405020204" pitchFamily="18" charset="0"/>
              <a:cs typeface="+mn-cs"/>
            </a:endParaRPr>
          </a:p>
        </p:txBody>
      </p:sp>
      <p:sp>
        <p:nvSpPr>
          <p:cNvPr id="3" name="TextBox 20">
            <a:extLst>
              <a:ext uri="{FF2B5EF4-FFF2-40B4-BE49-F238E27FC236}">
                <a16:creationId xmlns:a16="http://schemas.microsoft.com/office/drawing/2014/main" id="{97CE75C4-63B3-6DC8-F06D-DE2EA66DA310}"/>
              </a:ext>
            </a:extLst>
          </p:cNvPr>
          <p:cNvSpPr txBox="1"/>
          <p:nvPr/>
        </p:nvSpPr>
        <p:spPr>
          <a:xfrm>
            <a:off x="558000" y="1724400"/>
            <a:ext cx="11102400" cy="4256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nb-NO" b="1" dirty="0">
                <a:solidFill>
                  <a:schemeClr val="accent1"/>
                </a:solidFill>
                <a:latin typeface="Source Sans Pro" panose="020B0503030403020204" pitchFamily="34" charset="0"/>
              </a:rPr>
              <a:t>Behov og muligheter </a:t>
            </a:r>
          </a:p>
          <a:p>
            <a:endParaRPr lang="nb-NO" sz="1600" dirty="0">
              <a:latin typeface="Source Sans Pro" panose="020B0503030403020204" pitchFamily="34" charset="0"/>
            </a:endParaRPr>
          </a:p>
          <a:p>
            <a:pPr marL="0" lvl="1">
              <a:spcBef>
                <a:spcPts val="600"/>
              </a:spcBef>
              <a:spcAft>
                <a:spcPts val="800"/>
              </a:spcAft>
              <a:buClr>
                <a:schemeClr val="accent1"/>
              </a:buClr>
              <a:tabLst>
                <a:tab pos="914400" algn="l"/>
              </a:tabLst>
            </a:pPr>
            <a:r>
              <a:rPr lang="nb-NO" dirty="0">
                <a:latin typeface="Source Sans Pro" panose="020B0503030403020204" pitchFamily="34" charset="0"/>
              </a:rPr>
              <a:t>…</a:t>
            </a:r>
          </a:p>
          <a:p>
            <a:pPr marL="285750" indent="-285750">
              <a:spcAft>
                <a:spcPts val="800"/>
              </a:spcAft>
              <a:tabLst>
                <a:tab pos="914400" algn="l"/>
              </a:tabLst>
            </a:pPr>
            <a:endParaRPr lang="nb-NO" b="1" dirty="0">
              <a:solidFill>
                <a:schemeClr val="accent1"/>
              </a:solidFill>
              <a:latin typeface="Source Sans Pro" panose="020B0503030403020204" pitchFamily="34" charset="0"/>
            </a:endParaRPr>
          </a:p>
          <a:p>
            <a:pPr marL="285750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b="1" dirty="0">
                <a:solidFill>
                  <a:schemeClr val="accent1"/>
                </a:solidFill>
                <a:latin typeface="Source Sans Pro" panose="020B0503030403020204" pitchFamily="34" charset="0"/>
              </a:rPr>
              <a:t>Regnskapsinformasjon som skal inngå i styringsdialogen </a:t>
            </a:r>
          </a:p>
          <a:p>
            <a:pPr marL="285750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sz="1600" dirty="0">
                <a:latin typeface="Source Sans Pro" panose="020B0503030403020204" pitchFamily="34" charset="0"/>
              </a:rPr>
              <a:t>…</a:t>
            </a:r>
          </a:p>
          <a:p>
            <a:pPr marL="285750" indent="-285750">
              <a:spcAft>
                <a:spcPts val="800"/>
              </a:spcAft>
              <a:tabLst>
                <a:tab pos="914400" algn="l"/>
              </a:tabLst>
            </a:pPr>
            <a:endParaRPr lang="nb-NO" sz="1600" kern="100" dirty="0">
              <a:latin typeface="Source Sans Pro" panose="020B0503030403020204" pitchFamily="34" charset="0"/>
              <a:ea typeface="Calibri" panose="020F0502020204030204" pitchFamily="34" charset="0"/>
              <a:cs typeface="Times New Roman"/>
            </a:endParaRPr>
          </a:p>
          <a:p>
            <a:pPr marL="285750" indent="-285750">
              <a:spcAft>
                <a:spcPts val="800"/>
              </a:spcAft>
              <a:tabLst>
                <a:tab pos="914400" algn="l"/>
              </a:tabLst>
            </a:pPr>
            <a:endParaRPr lang="nb-NO" b="1" dirty="0">
              <a:solidFill>
                <a:schemeClr val="accent1"/>
              </a:solidFill>
              <a:latin typeface="Source Sans Pro" panose="020B0503030403020204" pitchFamily="34" charset="0"/>
            </a:endParaRPr>
          </a:p>
          <a:p>
            <a:pPr marL="285750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b="1" dirty="0">
                <a:solidFill>
                  <a:schemeClr val="accent1"/>
                </a:solidFill>
                <a:latin typeface="Source Sans Pro" panose="020B0503030403020204" pitchFamily="34" charset="0"/>
              </a:rPr>
              <a:t>Neste steg</a:t>
            </a:r>
          </a:p>
          <a:p>
            <a:pPr marL="285750" indent="-285750">
              <a:spcAft>
                <a:spcPts val="800"/>
              </a:spcAft>
              <a:tabLst>
                <a:tab pos="914400" algn="l"/>
              </a:tabLst>
            </a:pPr>
            <a:r>
              <a:rPr lang="nb-NO" dirty="0">
                <a:latin typeface="Source Sans Pro" panose="020B0503030403020204" pitchFamily="34" charset="0"/>
              </a:rPr>
              <a:t>…</a:t>
            </a:r>
          </a:p>
          <a:p>
            <a:pPr marL="285750" indent="-285750">
              <a:spcAft>
                <a:spcPts val="800"/>
              </a:spcAft>
              <a:tabLst>
                <a:tab pos="914400" algn="l"/>
              </a:tabLst>
            </a:pPr>
            <a:endParaRPr lang="nb-NO" b="1" dirty="0">
              <a:solidFill>
                <a:schemeClr val="accent1"/>
              </a:solidFill>
              <a:latin typeface="Source Sans Pro" panose="020B0503030403020204" pitchFamily="34" charset="0"/>
            </a:endParaRPr>
          </a:p>
          <a:p>
            <a:pPr defTabSz="609630">
              <a:lnSpc>
                <a:spcPts val="1679"/>
              </a:lnSpc>
              <a:spcBef>
                <a:spcPct val="0"/>
              </a:spcBef>
            </a:pPr>
            <a:endParaRPr lang="nb-NO" sz="1600" dirty="0">
              <a:latin typeface="Source Sans Pro" panose="020B07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68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25543a5815d485da9a5e0773ad762e9 xmlns="b5e314e9-6553-4a59-bcfc-7da4f277279e">
      <Terms xmlns="http://schemas.microsoft.com/office/infopath/2007/PartnerControls"/>
    </j25543a5815d485da9a5e0773ad762e9>
    <TaxCatchAll xmlns="b5e314e9-6553-4a59-bcfc-7da4f277279e" xsi:nil="true"/>
    <lcf76f155ced4ddcb4097134ff3c332f xmlns="f47caf36-4a69-40d2-bbc1-7c75f88b4cf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885AFA66CD7E646A90DDD3E6D12E79D" ma:contentTypeVersion="13" ma:contentTypeDescription="Opprett et nytt dokument." ma:contentTypeScope="" ma:versionID="d8e3abe056e131abbc0b38260c381ff9">
  <xsd:schema xmlns:xsd="http://www.w3.org/2001/XMLSchema" xmlns:xs="http://www.w3.org/2001/XMLSchema" xmlns:p="http://schemas.microsoft.com/office/2006/metadata/properties" xmlns:ns2="b5e314e9-6553-4a59-bcfc-7da4f277279e" xmlns:ns3="f47caf36-4a69-40d2-bbc1-7c75f88b4cf3" targetNamespace="http://schemas.microsoft.com/office/2006/metadata/properties" ma:root="true" ma:fieldsID="233d3e7c5a7a505f8a6b4ad8769dd3ee" ns2:_="" ns3:_="">
    <xsd:import namespace="b5e314e9-6553-4a59-bcfc-7da4f277279e"/>
    <xsd:import namespace="f47caf36-4a69-40d2-bbc1-7c75f88b4cf3"/>
    <xsd:element name="properties">
      <xsd:complexType>
        <xsd:sequence>
          <xsd:element name="documentManagement">
            <xsd:complexType>
              <xsd:all>
                <xsd:element ref="ns2:j25543a5815d485da9a5e0773ad762e9" minOccurs="0"/>
                <xsd:element ref="ns2:TaxCatchAll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e314e9-6553-4a59-bcfc-7da4f277279e" elementFormDefault="qualified">
    <xsd:import namespace="http://schemas.microsoft.com/office/2006/documentManagement/types"/>
    <xsd:import namespace="http://schemas.microsoft.com/office/infopath/2007/PartnerControls"/>
    <xsd:element name="j25543a5815d485da9a5e0773ad762e9" ma:index="9" nillable="true" ma:taxonomy="true" ma:internalName="j25543a5815d485da9a5e0773ad762e9" ma:taxonomyFieldName="GtProjectPhase" ma:displayName="Fase" ma:fieldId="{325543a5-815d-485d-a9a5-e0773ad762e9}" ma:sspId="eb0be57b-a27d-473a-a780-396a80130851" ma:termSetId="abcfc9d9-a263-4abb-8234-be973c46258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1aa5520-8cd7-406a-aec8-01d79e4e8461}" ma:internalName="TaxCatchAll" ma:showField="CatchAllData" ma:web="b5e314e9-6553-4a59-bcfc-7da4f27727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caf36-4a69-40d2-bbc1-7c75f88b4c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Bildemerkelapper" ma:readOnly="false" ma:fieldId="{5cf76f15-5ced-4ddc-b409-7134ff3c332f}" ma:taxonomyMulti="true" ma:sspId="eb0be57b-a27d-473a-a780-396a801308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33C628-BFBC-441A-A24C-793693CF5FB3}">
  <ds:schemaRefs>
    <ds:schemaRef ds:uri="http://schemas.openxmlformats.org/package/2006/metadata/core-properties"/>
    <ds:schemaRef ds:uri="http://purl.org/dc/terms/"/>
    <ds:schemaRef ds:uri="f47caf36-4a69-40d2-bbc1-7c75f88b4cf3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b5e314e9-6553-4a59-bcfc-7da4f277279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9E62D4B-93FF-4070-A840-FD12674C93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DF4A28-2ABD-4429-88BB-1326EF1A07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e314e9-6553-4a59-bcfc-7da4f277279e"/>
    <ds:schemaRef ds:uri="f47caf36-4a69-40d2-bbc1-7c75f88b4c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414</Words>
  <Application>Microsoft Office PowerPoint</Application>
  <PresentationFormat>Widescreen</PresentationFormat>
  <Paragraphs>74</Paragraphs>
  <Slides>7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Source Sans Pro</vt:lpstr>
      <vt:lpstr>Source Serif Pro</vt:lpstr>
      <vt:lpstr>System Font Regular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Trine Gjesti Bentzen</dc:creator>
  <cp:lastModifiedBy>Camilla Hansen Trøeng</cp:lastModifiedBy>
  <cp:revision>1</cp:revision>
  <dcterms:created xsi:type="dcterms:W3CDTF">2023-10-19T10:45:55Z</dcterms:created>
  <dcterms:modified xsi:type="dcterms:W3CDTF">2023-11-06T14:58:52Z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0x010100A885AFA66CD7E646A90DDD3E6D12E79D</vt:lpwstr>
  </property>
</Properties>
</file>